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56" r:id="rId2"/>
    <p:sldId id="260" r:id="rId3"/>
    <p:sldId id="261" r:id="rId4"/>
    <p:sldId id="262"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46"/>
    <p:restoredTop sz="54965" autoAdjust="0"/>
  </p:normalViewPr>
  <p:slideViewPr>
    <p:cSldViewPr snapToGrid="0" snapToObjects="1">
      <p:cViewPr>
        <p:scale>
          <a:sx n="100" d="100"/>
          <a:sy n="100" d="100"/>
        </p:scale>
        <p:origin x="-648" y="-8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B61B1-7358-3748-AA81-58F3653CE97F}" type="datetimeFigureOut">
              <a:rPr lang="en-US" smtClean="0"/>
              <a:t>6/25/19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041459-8760-C945-901C-0167A47E09EB}" type="slidenum">
              <a:rPr lang="en-US" smtClean="0"/>
              <a:t>‹#›</a:t>
            </a:fld>
            <a:endParaRPr lang="en-US"/>
          </a:p>
        </p:txBody>
      </p:sp>
    </p:spTree>
    <p:extLst>
      <p:ext uri="{BB962C8B-B14F-4D97-AF65-F5344CB8AC3E}">
        <p14:creationId xmlns:p14="http://schemas.microsoft.com/office/powerpoint/2010/main" val="745277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to Teacher:  </a:t>
            </a:r>
            <a:r>
              <a:rPr lang="en-US" dirty="0" smtClean="0"/>
              <a:t>The purpose of this slide show is to help students</a:t>
            </a:r>
            <a:r>
              <a:rPr lang="en-US" baseline="0" dirty="0" smtClean="0"/>
              <a:t> conceptualize the two main circuits in a Stand Alone Solar Electric System.  They are the charging circuit:  The solar panel charges the re-chargeable battery AND the Load Circuit:  The battery powers a load.  Of course, things are a bit more complex than this.  First of all, during the daytime, if you turn on a load, it may be powered primarily by the battery or by the solar panel, depending on the amount of power the load needs.  Second, to be convenient and safe, circuits require additional elements including a charge controller, switches and overcurrent protection. All of these elements are in the solar suitcase.  The way this slide show is set up, start simple to sketch (and/or demo) the circuits in their simplest form and then add these elements—charge controller, switches, circuit breakers.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041459-8760-C945-901C-0167A47E09EB}" type="slidenum">
              <a:rPr lang="en-US" smtClean="0"/>
              <a:t>1</a:t>
            </a:fld>
            <a:endParaRPr lang="en-US"/>
          </a:p>
        </p:txBody>
      </p:sp>
    </p:spTree>
    <p:extLst>
      <p:ext uri="{BB962C8B-B14F-4D97-AF65-F5344CB8AC3E}">
        <p14:creationId xmlns:p14="http://schemas.microsoft.com/office/powerpoint/2010/main" val="1834252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Content:  </a:t>
            </a:r>
            <a:r>
              <a:rPr lang="en-US" dirty="0" smtClean="0"/>
              <a:t>This is the fundamental circuit</a:t>
            </a:r>
            <a:r>
              <a:rPr lang="en-US" baseline="0" dirty="0" smtClean="0"/>
              <a:t> in a Stand Alone Solar Electric System:  The solar panel is placed in the sun and wired to a load.  In this graphic, the load is the battery.   Most stand alone systems include a battery so that they can function at night.  There are exceptions such as a solar panel wired directly to a motor or pump, in which the solar directly provides electricity to provide a service such as pumping water, or, powering a fan.</a:t>
            </a:r>
          </a:p>
          <a:p>
            <a:endParaRPr lang="en-US" baseline="0" dirty="0" smtClean="0"/>
          </a:p>
          <a:p>
            <a:r>
              <a:rPr lang="en-US" baseline="0" dirty="0" smtClean="0"/>
              <a:t>Note that in a simple DC circuit we are wiring the solar panel positive + to the Battery positive + and the solar panel negative – to the battery negative-.</a:t>
            </a:r>
          </a:p>
          <a:p>
            <a:endParaRPr lang="en-US" baseline="0" dirty="0" smtClean="0"/>
          </a:p>
          <a:p>
            <a:r>
              <a:rPr lang="en-US" baseline="0" dirty="0" smtClean="0"/>
              <a:t>This simple circuit will indeed work well but, to make the system work efficiently, the solar panel in this “12 volt system”  is 18 volts and the battery is in the 12 volt range.  To fully charge, a battery gets up to 14.3 volts.  As the battery becomes more fully charged, the voltage will exceed 14.3 volts and eventually climb to 18 volts.  This is damaging to the battery.  So, we will need to add additional charge control functions, or else have to personally monitor the system with a volt meter and disconnect the solar panel as the battery fills.</a:t>
            </a:r>
            <a:endParaRPr lang="en-US" dirty="0"/>
          </a:p>
        </p:txBody>
      </p:sp>
      <p:sp>
        <p:nvSpPr>
          <p:cNvPr id="4" name="Slide Number Placeholder 3"/>
          <p:cNvSpPr>
            <a:spLocks noGrp="1"/>
          </p:cNvSpPr>
          <p:nvPr>
            <p:ph type="sldNum" sz="quarter" idx="10"/>
          </p:nvPr>
        </p:nvSpPr>
        <p:spPr/>
        <p:txBody>
          <a:bodyPr/>
          <a:lstStyle/>
          <a:p>
            <a:fld id="{19041459-8760-C945-901C-0167A47E09EB}" type="slidenum">
              <a:rPr lang="en-US" smtClean="0"/>
              <a:t>2</a:t>
            </a:fld>
            <a:endParaRPr lang="en-US"/>
          </a:p>
        </p:txBody>
      </p:sp>
    </p:spTree>
    <p:extLst>
      <p:ext uri="{BB962C8B-B14F-4D97-AF65-F5344CB8AC3E}">
        <p14:creationId xmlns:p14="http://schemas.microsoft.com/office/powerpoint/2010/main" val="3029730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Content:  </a:t>
            </a:r>
            <a:r>
              <a:rPr lang="en-US" dirty="0" smtClean="0"/>
              <a:t>In</a:t>
            </a:r>
            <a:r>
              <a:rPr lang="en-US" baseline="0" dirty="0" smtClean="0"/>
              <a:t> this graphic, the 12 volt battery is powering a 12 volt load, in this case, a light.  Again, this system will work, but….it is more convenient to include a switch to control the light and…the system will be safer if it has protection in case there is a fault in the wiring that could cause too much electricity to flow.  Such a device is called “overcurrent protection” and is typically a circuit breaker or a fuse.</a:t>
            </a:r>
            <a:endParaRPr lang="en-US" dirty="0"/>
          </a:p>
        </p:txBody>
      </p:sp>
      <p:sp>
        <p:nvSpPr>
          <p:cNvPr id="4" name="Slide Number Placeholder 3"/>
          <p:cNvSpPr>
            <a:spLocks noGrp="1"/>
          </p:cNvSpPr>
          <p:nvPr>
            <p:ph type="sldNum" sz="quarter" idx="10"/>
          </p:nvPr>
        </p:nvSpPr>
        <p:spPr/>
        <p:txBody>
          <a:bodyPr/>
          <a:lstStyle/>
          <a:p>
            <a:fld id="{19041459-8760-C945-901C-0167A47E09EB}" type="slidenum">
              <a:rPr lang="en-US" smtClean="0"/>
              <a:t>3</a:t>
            </a:fld>
            <a:endParaRPr lang="en-US"/>
          </a:p>
        </p:txBody>
      </p:sp>
    </p:spTree>
    <p:extLst>
      <p:ext uri="{BB962C8B-B14F-4D97-AF65-F5344CB8AC3E}">
        <p14:creationId xmlns:p14="http://schemas.microsoft.com/office/powerpoint/2010/main" val="18914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Content:  </a:t>
            </a:r>
            <a:r>
              <a:rPr lang="en-US" dirty="0" smtClean="0"/>
              <a:t>In this graphic we have made the system more convenient</a:t>
            </a:r>
            <a:r>
              <a:rPr lang="en-US" baseline="0" dirty="0" smtClean="0"/>
              <a:t> to use, more safe, and the battery will last longer.  The charging between the solar panel and the battery is controlled by the Charge Controller.  The charge controller regulates the charging of the battery, keeping the system voltage at the proper charging range for the battery to stay healthy.  The black rectangle in this graphic represents a circuit breaker.  There is one on the positive wire between the solar panel and the charge controller and also one on the positive wire between the battery and the charge controller.  The circuit breaker we use on the solar suitcase also operates as a switch.  Note, the Main Switch on the solar suitcase actually is a double switch/circuit breaker that simultaneously switches on the battery and the solar panel. </a:t>
            </a:r>
            <a:endParaRPr lang="en-US" dirty="0"/>
          </a:p>
        </p:txBody>
      </p:sp>
      <p:sp>
        <p:nvSpPr>
          <p:cNvPr id="4" name="Slide Number Placeholder 3"/>
          <p:cNvSpPr>
            <a:spLocks noGrp="1"/>
          </p:cNvSpPr>
          <p:nvPr>
            <p:ph type="sldNum" sz="quarter" idx="10"/>
          </p:nvPr>
        </p:nvSpPr>
        <p:spPr/>
        <p:txBody>
          <a:bodyPr/>
          <a:lstStyle/>
          <a:p>
            <a:fld id="{19041459-8760-C945-901C-0167A47E09EB}" type="slidenum">
              <a:rPr lang="en-US" smtClean="0"/>
              <a:t>4</a:t>
            </a:fld>
            <a:endParaRPr lang="en-US"/>
          </a:p>
        </p:txBody>
      </p:sp>
    </p:spTree>
    <p:extLst>
      <p:ext uri="{BB962C8B-B14F-4D97-AF65-F5344CB8AC3E}">
        <p14:creationId xmlns:p14="http://schemas.microsoft.com/office/powerpoint/2010/main" val="3598349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Content:  In this graphic the Charge Controller is also regulating the flow of electricity between the battery and the load.  The value of this is that the charge controller will turn off the load if the battery is too deeply</a:t>
            </a:r>
            <a:r>
              <a:rPr lang="en-US" baseline="0" dirty="0" smtClean="0"/>
              <a:t> trained.  This will lengthen the life of the battery and also conserve power to keep the charge controller on so that the system will charge the next time there is sun (power available from the solar panel).</a:t>
            </a:r>
          </a:p>
          <a:p>
            <a:endParaRPr lang="en-US" baseline="0" smtClean="0"/>
          </a:p>
          <a:p>
            <a:endParaRPr lang="en-US" dirty="0"/>
          </a:p>
        </p:txBody>
      </p:sp>
      <p:sp>
        <p:nvSpPr>
          <p:cNvPr id="4" name="Slide Number Placeholder 3"/>
          <p:cNvSpPr>
            <a:spLocks noGrp="1"/>
          </p:cNvSpPr>
          <p:nvPr>
            <p:ph type="sldNum" sz="quarter" idx="10"/>
          </p:nvPr>
        </p:nvSpPr>
        <p:spPr/>
        <p:txBody>
          <a:bodyPr/>
          <a:lstStyle/>
          <a:p>
            <a:fld id="{19041459-8760-C945-901C-0167A47E09EB}" type="slidenum">
              <a:rPr lang="en-US" smtClean="0"/>
              <a:t>5</a:t>
            </a:fld>
            <a:endParaRPr lang="en-US"/>
          </a:p>
        </p:txBody>
      </p:sp>
    </p:spTree>
    <p:extLst>
      <p:ext uri="{BB962C8B-B14F-4D97-AF65-F5344CB8AC3E}">
        <p14:creationId xmlns:p14="http://schemas.microsoft.com/office/powerpoint/2010/main" val="3686750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75860" y="5506278"/>
            <a:ext cx="6341166" cy="606288"/>
          </a:xfrm>
        </p:spPr>
        <p:txBody>
          <a:bodyPr anchor="ctr">
            <a:normAutofit/>
          </a:bodyPr>
          <a:lstStyle>
            <a:lvl1pPr algn="l">
              <a:defRPr sz="2400">
                <a:solidFill>
                  <a:schemeClr val="bg1"/>
                </a:solidFill>
                <a:latin typeface="DINPro" charset="0"/>
                <a:ea typeface="DINPro" charset="0"/>
                <a:cs typeface="DINPro" charset="0"/>
              </a:defRPr>
            </a:lvl1pPr>
          </a:lstStyle>
          <a:p>
            <a:r>
              <a:rPr lang="en-US" dirty="0"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2196548" y="1669774"/>
            <a:ext cx="6318802" cy="450718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374" y="6298803"/>
            <a:ext cx="1927174" cy="437356"/>
          </a:xfrm>
          <a:prstGeom prst="rect">
            <a:avLst/>
          </a:prstGeom>
        </p:spPr>
      </p:pic>
    </p:spTree>
    <p:extLst>
      <p:ext uri="{BB962C8B-B14F-4D97-AF65-F5344CB8AC3E}">
        <p14:creationId xmlns:p14="http://schemas.microsoft.com/office/powerpoint/2010/main" val="14161438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DD35F59-A884-B84E-A6D9-83E9CA1AA60C}" type="datetimeFigureOut">
              <a:rPr lang="en-US" smtClean="0"/>
              <a:t>6/25/19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3746BF-0FF4-F642-9545-88A78DF8CCFE}" type="slidenum">
              <a:rPr lang="en-US" smtClean="0"/>
              <a:t>‹#›</a:t>
            </a:fld>
            <a:endParaRPr lang="en-US"/>
          </a:p>
        </p:txBody>
      </p:sp>
    </p:spTree>
    <p:extLst>
      <p:ext uri="{BB962C8B-B14F-4D97-AF65-F5344CB8AC3E}">
        <p14:creationId xmlns:p14="http://schemas.microsoft.com/office/powerpoint/2010/main" val="7065229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39938" cy="6858000"/>
          </a:xfrm>
          <a:prstGeom prst="rect">
            <a:avLst/>
          </a:prstGeom>
        </p:spPr>
      </p:pic>
      <p:sp>
        <p:nvSpPr>
          <p:cNvPr id="2" name="Title Placeholder 1"/>
          <p:cNvSpPr>
            <a:spLocks noGrp="1"/>
          </p:cNvSpPr>
          <p:nvPr>
            <p:ph type="title"/>
          </p:nvPr>
        </p:nvSpPr>
        <p:spPr>
          <a:xfrm>
            <a:off x="2196548" y="496957"/>
            <a:ext cx="6318802" cy="67586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196548" y="2055815"/>
            <a:ext cx="6318802" cy="412114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69374" y="6298803"/>
            <a:ext cx="1927174" cy="437356"/>
          </a:xfrm>
          <a:prstGeom prst="rect">
            <a:avLst/>
          </a:prstGeom>
        </p:spPr>
      </p:pic>
    </p:spTree>
    <p:extLst>
      <p:ext uri="{BB962C8B-B14F-4D97-AF65-F5344CB8AC3E}">
        <p14:creationId xmlns:p14="http://schemas.microsoft.com/office/powerpoint/2010/main" val="1536133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2800" b="0" i="0" kern="1200">
          <a:solidFill>
            <a:schemeClr val="bg1"/>
          </a:solidFill>
          <a:latin typeface="DINPro" charset="0"/>
          <a:ea typeface="DINPro" charset="0"/>
          <a:cs typeface="DINPro"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b="0" i="0" kern="1200">
          <a:solidFill>
            <a:schemeClr val="tx1"/>
          </a:solidFill>
          <a:latin typeface="Helvetica Light" charset="0"/>
          <a:ea typeface="Helvetica Light" charset="0"/>
          <a:cs typeface="Helvetica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Light" charset="0"/>
          <a:ea typeface="Helvetica Light" charset="0"/>
          <a:cs typeface="Helvetica Light"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Light" charset="0"/>
          <a:ea typeface="Helvetica Light" charset="0"/>
          <a:cs typeface="Helvetica Light"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Light" charset="0"/>
          <a:ea typeface="Helvetica Light" charset="0"/>
          <a:cs typeface="Helvetica Light"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Light" charset="0"/>
          <a:ea typeface="Helvetica Light" charset="0"/>
          <a:cs typeface="Helvetica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BASIC SOLAR CIRCUITS</a:t>
            </a:r>
            <a:endParaRPr lang="en-US" dirty="0"/>
          </a:p>
        </p:txBody>
      </p:sp>
    </p:spTree>
    <p:extLst>
      <p:ext uri="{BB962C8B-B14F-4D97-AF65-F5344CB8AC3E}">
        <p14:creationId xmlns:p14="http://schemas.microsoft.com/office/powerpoint/2010/main" val="11958972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itle 1"/>
          <p:cNvSpPr>
            <a:spLocks noGrp="1"/>
          </p:cNvSpPr>
          <p:nvPr>
            <p:ph type="title"/>
          </p:nvPr>
        </p:nvSpPr>
        <p:spPr bwMode="auto">
          <a:xfrm>
            <a:off x="2558774" y="414167"/>
            <a:ext cx="6868690" cy="6758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smtClean="0">
                <a:latin typeface="DINPro"/>
                <a:cs typeface="Helvetica" charset="0"/>
              </a:rPr>
              <a:t>SOLAR PANEL CHARGING BATTERY </a:t>
            </a:r>
            <a:endParaRPr lang="en-US" dirty="0">
              <a:latin typeface="DINPro"/>
              <a:cs typeface="Helvetica" charset="0"/>
            </a:endParaRPr>
          </a:p>
        </p:txBody>
      </p:sp>
      <p:sp>
        <p:nvSpPr>
          <p:cNvPr id="5" name="Rectangle 4"/>
          <p:cNvSpPr>
            <a:spLocks noChangeArrowheads="1"/>
          </p:cNvSpPr>
          <p:nvPr/>
        </p:nvSpPr>
        <p:spPr bwMode="auto">
          <a:xfrm>
            <a:off x="5327650" y="4110038"/>
            <a:ext cx="2554288" cy="1655762"/>
          </a:xfrm>
          <a:prstGeom prst="rect">
            <a:avLst/>
          </a:prstGeom>
          <a:solidFill>
            <a:srgbClr val="7F7F7F"/>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Battery</a:t>
            </a:r>
          </a:p>
        </p:txBody>
      </p:sp>
      <p:sp>
        <p:nvSpPr>
          <p:cNvPr id="6" name="Rectangle 5"/>
          <p:cNvSpPr>
            <a:spLocks noChangeArrowheads="1"/>
          </p:cNvSpPr>
          <p:nvPr/>
        </p:nvSpPr>
        <p:spPr bwMode="auto">
          <a:xfrm>
            <a:off x="452438" y="1616075"/>
            <a:ext cx="2554287" cy="1655763"/>
          </a:xfrm>
          <a:prstGeom prst="rect">
            <a:avLst/>
          </a:prstGeom>
          <a:solidFill>
            <a:srgbClr val="0000FF"/>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r>
              <a:rPr lang="en-US">
                <a:solidFill>
                  <a:schemeClr val="lt1"/>
                </a:solidFill>
                <a:latin typeface="+mn-lt"/>
                <a:ea typeface="+mn-ea"/>
              </a:rPr>
              <a:t>Solar</a:t>
            </a:r>
            <a:endParaRPr lang="en-US" dirty="0">
              <a:solidFill>
                <a:schemeClr val="lt1"/>
              </a:solidFill>
              <a:latin typeface="+mn-lt"/>
              <a:ea typeface="+mn-ea"/>
            </a:endParaRPr>
          </a:p>
          <a:p>
            <a:pPr algn="ctr">
              <a:defRPr/>
            </a:pPr>
            <a:r>
              <a:rPr lang="en-US" dirty="0">
                <a:solidFill>
                  <a:schemeClr val="lt1"/>
                </a:solidFill>
                <a:latin typeface="+mn-lt"/>
                <a:ea typeface="+mn-ea"/>
              </a:rPr>
              <a:t>Panel</a:t>
            </a:r>
          </a:p>
        </p:txBody>
      </p:sp>
      <p:sp>
        <p:nvSpPr>
          <p:cNvPr id="7" name="Plus 6"/>
          <p:cNvSpPr>
            <a:spLocks/>
          </p:cNvSpPr>
          <p:nvPr/>
        </p:nvSpPr>
        <p:spPr bwMode="auto">
          <a:xfrm>
            <a:off x="2963863" y="1639888"/>
            <a:ext cx="528637" cy="565150"/>
          </a:xfrm>
          <a:custGeom>
            <a:avLst/>
            <a:gdLst>
              <a:gd name="T0" fmla="*/ 70071 w 528637"/>
              <a:gd name="T1" fmla="*/ 220407 h 565150"/>
              <a:gd name="T2" fmla="*/ 202151 w 528637"/>
              <a:gd name="T3" fmla="*/ 220407 h 565150"/>
              <a:gd name="T4" fmla="*/ 202151 w 528637"/>
              <a:gd name="T5" fmla="*/ 74911 h 565150"/>
              <a:gd name="T6" fmla="*/ 326486 w 528637"/>
              <a:gd name="T7" fmla="*/ 74911 h 565150"/>
              <a:gd name="T8" fmla="*/ 326486 w 528637"/>
              <a:gd name="T9" fmla="*/ 220407 h 565150"/>
              <a:gd name="T10" fmla="*/ 458566 w 528637"/>
              <a:gd name="T11" fmla="*/ 220407 h 565150"/>
              <a:gd name="T12" fmla="*/ 458566 w 528637"/>
              <a:gd name="T13" fmla="*/ 344743 h 565150"/>
              <a:gd name="T14" fmla="*/ 326486 w 528637"/>
              <a:gd name="T15" fmla="*/ 344743 h 565150"/>
              <a:gd name="T16" fmla="*/ 326486 w 528637"/>
              <a:gd name="T17" fmla="*/ 490239 h 565150"/>
              <a:gd name="T18" fmla="*/ 202151 w 528637"/>
              <a:gd name="T19" fmla="*/ 490239 h 565150"/>
              <a:gd name="T20" fmla="*/ 202151 w 528637"/>
              <a:gd name="T21" fmla="*/ 344743 h 565150"/>
              <a:gd name="T22" fmla="*/ 70071 w 528637"/>
              <a:gd name="T23" fmla="*/ 344743 h 565150"/>
              <a:gd name="T24" fmla="*/ 70071 w 528637"/>
              <a:gd name="T25" fmla="*/ 220407 h 565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8637" h="565150">
                <a:moveTo>
                  <a:pt x="70071" y="220407"/>
                </a:moveTo>
                <a:lnTo>
                  <a:pt x="202151" y="220407"/>
                </a:lnTo>
                <a:lnTo>
                  <a:pt x="202151" y="74911"/>
                </a:lnTo>
                <a:lnTo>
                  <a:pt x="326486" y="74911"/>
                </a:lnTo>
                <a:lnTo>
                  <a:pt x="326486" y="220407"/>
                </a:lnTo>
                <a:lnTo>
                  <a:pt x="458566" y="220407"/>
                </a:lnTo>
                <a:lnTo>
                  <a:pt x="458566" y="344743"/>
                </a:lnTo>
                <a:lnTo>
                  <a:pt x="326486" y="344743"/>
                </a:lnTo>
                <a:lnTo>
                  <a:pt x="326486" y="490239"/>
                </a:lnTo>
                <a:lnTo>
                  <a:pt x="202151" y="490239"/>
                </a:lnTo>
                <a:lnTo>
                  <a:pt x="202151" y="344743"/>
                </a:lnTo>
                <a:lnTo>
                  <a:pt x="70071" y="344743"/>
                </a:lnTo>
                <a:lnTo>
                  <a:pt x="70071" y="220407"/>
                </a:lnTo>
                <a:close/>
              </a:path>
            </a:pathLst>
          </a:custGeom>
          <a:solidFill>
            <a:srgbClr val="FF0000"/>
          </a:soli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p>
        </p:txBody>
      </p:sp>
      <p:sp>
        <p:nvSpPr>
          <p:cNvPr id="8" name="Plus 7"/>
          <p:cNvSpPr>
            <a:spLocks/>
          </p:cNvSpPr>
          <p:nvPr/>
        </p:nvSpPr>
        <p:spPr bwMode="auto">
          <a:xfrm>
            <a:off x="6643688" y="3521075"/>
            <a:ext cx="528637" cy="565150"/>
          </a:xfrm>
          <a:custGeom>
            <a:avLst/>
            <a:gdLst>
              <a:gd name="T0" fmla="*/ 70071 w 528637"/>
              <a:gd name="T1" fmla="*/ 220407 h 565150"/>
              <a:gd name="T2" fmla="*/ 202151 w 528637"/>
              <a:gd name="T3" fmla="*/ 220407 h 565150"/>
              <a:gd name="T4" fmla="*/ 202151 w 528637"/>
              <a:gd name="T5" fmla="*/ 74911 h 565150"/>
              <a:gd name="T6" fmla="*/ 326486 w 528637"/>
              <a:gd name="T7" fmla="*/ 74911 h 565150"/>
              <a:gd name="T8" fmla="*/ 326486 w 528637"/>
              <a:gd name="T9" fmla="*/ 220407 h 565150"/>
              <a:gd name="T10" fmla="*/ 458566 w 528637"/>
              <a:gd name="T11" fmla="*/ 220407 h 565150"/>
              <a:gd name="T12" fmla="*/ 458566 w 528637"/>
              <a:gd name="T13" fmla="*/ 344743 h 565150"/>
              <a:gd name="T14" fmla="*/ 326486 w 528637"/>
              <a:gd name="T15" fmla="*/ 344743 h 565150"/>
              <a:gd name="T16" fmla="*/ 326486 w 528637"/>
              <a:gd name="T17" fmla="*/ 490239 h 565150"/>
              <a:gd name="T18" fmla="*/ 202151 w 528637"/>
              <a:gd name="T19" fmla="*/ 490239 h 565150"/>
              <a:gd name="T20" fmla="*/ 202151 w 528637"/>
              <a:gd name="T21" fmla="*/ 344743 h 565150"/>
              <a:gd name="T22" fmla="*/ 70071 w 528637"/>
              <a:gd name="T23" fmla="*/ 344743 h 565150"/>
              <a:gd name="T24" fmla="*/ 70071 w 528637"/>
              <a:gd name="T25" fmla="*/ 220407 h 565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8637" h="565150">
                <a:moveTo>
                  <a:pt x="70071" y="220407"/>
                </a:moveTo>
                <a:lnTo>
                  <a:pt x="202151" y="220407"/>
                </a:lnTo>
                <a:lnTo>
                  <a:pt x="202151" y="74911"/>
                </a:lnTo>
                <a:lnTo>
                  <a:pt x="326486" y="74911"/>
                </a:lnTo>
                <a:lnTo>
                  <a:pt x="326486" y="220407"/>
                </a:lnTo>
                <a:lnTo>
                  <a:pt x="458566" y="220407"/>
                </a:lnTo>
                <a:lnTo>
                  <a:pt x="458566" y="344743"/>
                </a:lnTo>
                <a:lnTo>
                  <a:pt x="326486" y="344743"/>
                </a:lnTo>
                <a:lnTo>
                  <a:pt x="326486" y="490239"/>
                </a:lnTo>
                <a:lnTo>
                  <a:pt x="202151" y="490239"/>
                </a:lnTo>
                <a:lnTo>
                  <a:pt x="202151" y="344743"/>
                </a:lnTo>
                <a:lnTo>
                  <a:pt x="70071" y="344743"/>
                </a:lnTo>
                <a:lnTo>
                  <a:pt x="70071" y="220407"/>
                </a:lnTo>
                <a:close/>
              </a:path>
            </a:pathLst>
          </a:custGeom>
          <a:solidFill>
            <a:srgbClr val="FF0000"/>
          </a:soli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p>
        </p:txBody>
      </p:sp>
      <p:sp>
        <p:nvSpPr>
          <p:cNvPr id="9" name="Minus 8"/>
          <p:cNvSpPr>
            <a:spLocks/>
          </p:cNvSpPr>
          <p:nvPr/>
        </p:nvSpPr>
        <p:spPr bwMode="auto">
          <a:xfrm>
            <a:off x="2998788" y="2574925"/>
            <a:ext cx="617537" cy="654050"/>
          </a:xfrm>
          <a:custGeom>
            <a:avLst/>
            <a:gdLst>
              <a:gd name="T0" fmla="*/ 81855 w 617537"/>
              <a:gd name="T1" fmla="*/ 250109 h 654050"/>
              <a:gd name="T2" fmla="*/ 535682 w 617537"/>
              <a:gd name="T3" fmla="*/ 250109 h 654050"/>
              <a:gd name="T4" fmla="*/ 535682 w 617537"/>
              <a:gd name="T5" fmla="*/ 403941 h 654050"/>
              <a:gd name="T6" fmla="*/ 81855 w 617537"/>
              <a:gd name="T7" fmla="*/ 403941 h 654050"/>
              <a:gd name="T8" fmla="*/ 81855 w 617537"/>
              <a:gd name="T9" fmla="*/ 250109 h 654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7537" h="654050">
                <a:moveTo>
                  <a:pt x="81855" y="250109"/>
                </a:moveTo>
                <a:lnTo>
                  <a:pt x="535682" y="250109"/>
                </a:lnTo>
                <a:lnTo>
                  <a:pt x="535682" y="403941"/>
                </a:lnTo>
                <a:lnTo>
                  <a:pt x="81855" y="403941"/>
                </a:lnTo>
                <a:lnTo>
                  <a:pt x="81855" y="250109"/>
                </a:lnTo>
                <a:close/>
              </a:path>
            </a:pathLst>
          </a:custGeom>
          <a:solidFill>
            <a:schemeClr val="tx1"/>
          </a:soli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p>
        </p:txBody>
      </p:sp>
      <p:sp>
        <p:nvSpPr>
          <p:cNvPr id="10" name="Minus 9"/>
          <p:cNvSpPr>
            <a:spLocks/>
          </p:cNvSpPr>
          <p:nvPr/>
        </p:nvSpPr>
        <p:spPr bwMode="auto">
          <a:xfrm>
            <a:off x="5408613" y="3486150"/>
            <a:ext cx="617537" cy="652463"/>
          </a:xfrm>
          <a:custGeom>
            <a:avLst/>
            <a:gdLst>
              <a:gd name="T0" fmla="*/ 81855 w 617537"/>
              <a:gd name="T1" fmla="*/ 249502 h 652463"/>
              <a:gd name="T2" fmla="*/ 535682 w 617537"/>
              <a:gd name="T3" fmla="*/ 249502 h 652463"/>
              <a:gd name="T4" fmla="*/ 535682 w 617537"/>
              <a:gd name="T5" fmla="*/ 402961 h 652463"/>
              <a:gd name="T6" fmla="*/ 81855 w 617537"/>
              <a:gd name="T7" fmla="*/ 402961 h 652463"/>
              <a:gd name="T8" fmla="*/ 81855 w 617537"/>
              <a:gd name="T9" fmla="*/ 249502 h 6524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7537" h="652463">
                <a:moveTo>
                  <a:pt x="81855" y="249502"/>
                </a:moveTo>
                <a:lnTo>
                  <a:pt x="535682" y="249502"/>
                </a:lnTo>
                <a:lnTo>
                  <a:pt x="535682" y="402961"/>
                </a:lnTo>
                <a:lnTo>
                  <a:pt x="81855" y="402961"/>
                </a:lnTo>
                <a:lnTo>
                  <a:pt x="81855" y="249502"/>
                </a:lnTo>
                <a:close/>
              </a:path>
            </a:pathLst>
          </a:custGeom>
          <a:solidFill>
            <a:schemeClr val="tx1"/>
          </a:soli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p>
        </p:txBody>
      </p:sp>
      <p:cxnSp>
        <p:nvCxnSpPr>
          <p:cNvPr id="17" name="Curved Connector 16"/>
          <p:cNvCxnSpPr>
            <a:cxnSpLocks noChangeShapeType="1"/>
            <a:stCxn id="7" idx="0"/>
            <a:endCxn id="8" idx="3"/>
          </p:cNvCxnSpPr>
          <p:nvPr/>
        </p:nvCxnSpPr>
        <p:spPr bwMode="auto">
          <a:xfrm>
            <a:off x="3422650" y="1922463"/>
            <a:ext cx="3486150" cy="1674812"/>
          </a:xfrm>
          <a:prstGeom prst="curvedConnector2">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Curved Connector 23"/>
          <p:cNvCxnSpPr>
            <a:cxnSpLocks noChangeShapeType="1"/>
            <a:stCxn id="10" idx="3"/>
          </p:cNvCxnSpPr>
          <p:nvPr/>
        </p:nvCxnSpPr>
        <p:spPr bwMode="auto">
          <a:xfrm rot="16200000" flipV="1">
            <a:off x="4290218" y="2307432"/>
            <a:ext cx="823913" cy="2032000"/>
          </a:xfrm>
          <a:prstGeom prst="curvedConnector2">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222059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itle 1"/>
          <p:cNvSpPr>
            <a:spLocks noGrp="1"/>
          </p:cNvSpPr>
          <p:nvPr>
            <p:ph type="title"/>
          </p:nvPr>
        </p:nvSpPr>
        <p:spPr bwMode="auto">
          <a:xfrm>
            <a:off x="2348702" y="374236"/>
            <a:ext cx="6767568" cy="6758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smtClean="0">
                <a:latin typeface="DINPro"/>
                <a:cs typeface="Helvetica" charset="0"/>
              </a:rPr>
              <a:t>BATTERY POWERING LOAD CIRCUIT</a:t>
            </a:r>
            <a:endParaRPr lang="en-US" b="1" dirty="0">
              <a:latin typeface="DINPro"/>
              <a:cs typeface="Helvetica" charset="0"/>
            </a:endParaRPr>
          </a:p>
        </p:txBody>
      </p:sp>
      <p:sp>
        <p:nvSpPr>
          <p:cNvPr id="5" name="Rectangle 4"/>
          <p:cNvSpPr>
            <a:spLocks noChangeArrowheads="1"/>
          </p:cNvSpPr>
          <p:nvPr/>
        </p:nvSpPr>
        <p:spPr bwMode="auto">
          <a:xfrm>
            <a:off x="943749" y="4318779"/>
            <a:ext cx="2554288" cy="1655762"/>
          </a:xfrm>
          <a:prstGeom prst="rect">
            <a:avLst/>
          </a:prstGeom>
          <a:solidFill>
            <a:srgbClr val="7F7F7F"/>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Battery</a:t>
            </a:r>
          </a:p>
        </p:txBody>
      </p:sp>
      <p:sp>
        <p:nvSpPr>
          <p:cNvPr id="7" name="Plus 6"/>
          <p:cNvSpPr>
            <a:spLocks/>
          </p:cNvSpPr>
          <p:nvPr/>
        </p:nvSpPr>
        <p:spPr bwMode="auto">
          <a:xfrm>
            <a:off x="2824691" y="4370911"/>
            <a:ext cx="528637" cy="565150"/>
          </a:xfrm>
          <a:custGeom>
            <a:avLst/>
            <a:gdLst>
              <a:gd name="T0" fmla="*/ 70071 w 528637"/>
              <a:gd name="T1" fmla="*/ 220407 h 565150"/>
              <a:gd name="T2" fmla="*/ 202151 w 528637"/>
              <a:gd name="T3" fmla="*/ 220407 h 565150"/>
              <a:gd name="T4" fmla="*/ 202151 w 528637"/>
              <a:gd name="T5" fmla="*/ 74911 h 565150"/>
              <a:gd name="T6" fmla="*/ 326486 w 528637"/>
              <a:gd name="T7" fmla="*/ 74911 h 565150"/>
              <a:gd name="T8" fmla="*/ 326486 w 528637"/>
              <a:gd name="T9" fmla="*/ 220407 h 565150"/>
              <a:gd name="T10" fmla="*/ 458566 w 528637"/>
              <a:gd name="T11" fmla="*/ 220407 h 565150"/>
              <a:gd name="T12" fmla="*/ 458566 w 528637"/>
              <a:gd name="T13" fmla="*/ 344743 h 565150"/>
              <a:gd name="T14" fmla="*/ 326486 w 528637"/>
              <a:gd name="T15" fmla="*/ 344743 h 565150"/>
              <a:gd name="T16" fmla="*/ 326486 w 528637"/>
              <a:gd name="T17" fmla="*/ 490239 h 565150"/>
              <a:gd name="T18" fmla="*/ 202151 w 528637"/>
              <a:gd name="T19" fmla="*/ 490239 h 565150"/>
              <a:gd name="T20" fmla="*/ 202151 w 528637"/>
              <a:gd name="T21" fmla="*/ 344743 h 565150"/>
              <a:gd name="T22" fmla="*/ 70071 w 528637"/>
              <a:gd name="T23" fmla="*/ 344743 h 565150"/>
              <a:gd name="T24" fmla="*/ 70071 w 528637"/>
              <a:gd name="T25" fmla="*/ 220407 h 565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8637" h="565150">
                <a:moveTo>
                  <a:pt x="70071" y="220407"/>
                </a:moveTo>
                <a:lnTo>
                  <a:pt x="202151" y="220407"/>
                </a:lnTo>
                <a:lnTo>
                  <a:pt x="202151" y="74911"/>
                </a:lnTo>
                <a:lnTo>
                  <a:pt x="326486" y="74911"/>
                </a:lnTo>
                <a:lnTo>
                  <a:pt x="326486" y="220407"/>
                </a:lnTo>
                <a:lnTo>
                  <a:pt x="458566" y="220407"/>
                </a:lnTo>
                <a:lnTo>
                  <a:pt x="458566" y="344743"/>
                </a:lnTo>
                <a:lnTo>
                  <a:pt x="326486" y="344743"/>
                </a:lnTo>
                <a:lnTo>
                  <a:pt x="326486" y="490239"/>
                </a:lnTo>
                <a:lnTo>
                  <a:pt x="202151" y="490239"/>
                </a:lnTo>
                <a:lnTo>
                  <a:pt x="202151" y="344743"/>
                </a:lnTo>
                <a:lnTo>
                  <a:pt x="70071" y="344743"/>
                </a:lnTo>
                <a:lnTo>
                  <a:pt x="70071" y="220407"/>
                </a:lnTo>
                <a:close/>
              </a:path>
            </a:pathLst>
          </a:custGeom>
          <a:solidFill>
            <a:srgbClr val="FF0000"/>
          </a:soli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p>
        </p:txBody>
      </p:sp>
      <p:sp>
        <p:nvSpPr>
          <p:cNvPr id="10" name="Minus 9"/>
          <p:cNvSpPr>
            <a:spLocks/>
          </p:cNvSpPr>
          <p:nvPr/>
        </p:nvSpPr>
        <p:spPr bwMode="auto">
          <a:xfrm>
            <a:off x="1198676" y="4286322"/>
            <a:ext cx="617537" cy="652463"/>
          </a:xfrm>
          <a:custGeom>
            <a:avLst/>
            <a:gdLst>
              <a:gd name="T0" fmla="*/ 81855 w 617537"/>
              <a:gd name="T1" fmla="*/ 249502 h 652463"/>
              <a:gd name="T2" fmla="*/ 535682 w 617537"/>
              <a:gd name="T3" fmla="*/ 249502 h 652463"/>
              <a:gd name="T4" fmla="*/ 535682 w 617537"/>
              <a:gd name="T5" fmla="*/ 402961 h 652463"/>
              <a:gd name="T6" fmla="*/ 81855 w 617537"/>
              <a:gd name="T7" fmla="*/ 402961 h 652463"/>
              <a:gd name="T8" fmla="*/ 81855 w 617537"/>
              <a:gd name="T9" fmla="*/ 249502 h 6524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7537" h="652463">
                <a:moveTo>
                  <a:pt x="81855" y="249502"/>
                </a:moveTo>
                <a:lnTo>
                  <a:pt x="535682" y="249502"/>
                </a:lnTo>
                <a:lnTo>
                  <a:pt x="535682" y="402961"/>
                </a:lnTo>
                <a:lnTo>
                  <a:pt x="81855" y="402961"/>
                </a:lnTo>
                <a:lnTo>
                  <a:pt x="81855" y="249502"/>
                </a:lnTo>
                <a:close/>
              </a:path>
            </a:pathLst>
          </a:custGeom>
          <a:solidFill>
            <a:schemeClr val="tx1"/>
          </a:soli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p>
        </p:txBody>
      </p:sp>
      <p:cxnSp>
        <p:nvCxnSpPr>
          <p:cNvPr id="17" name="Curved Connector 16"/>
          <p:cNvCxnSpPr>
            <a:cxnSpLocks noChangeShapeType="1"/>
            <a:stCxn id="7" idx="7"/>
          </p:cNvCxnSpPr>
          <p:nvPr/>
        </p:nvCxnSpPr>
        <p:spPr bwMode="auto">
          <a:xfrm flipV="1">
            <a:off x="3151177" y="3404641"/>
            <a:ext cx="3018761" cy="1311013"/>
          </a:xfrm>
          <a:prstGeom prst="curvedConnector3">
            <a:avLst>
              <a:gd name="adj1" fmla="val 50000"/>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Curved Connector 23"/>
          <p:cNvCxnSpPr>
            <a:cxnSpLocks noChangeShapeType="1"/>
          </p:cNvCxnSpPr>
          <p:nvPr/>
        </p:nvCxnSpPr>
        <p:spPr bwMode="auto">
          <a:xfrm flipV="1">
            <a:off x="1530886" y="3113716"/>
            <a:ext cx="4349110" cy="1461183"/>
          </a:xfrm>
          <a:prstGeom prst="curvedConnector3">
            <a:avLst>
              <a:gd name="adj1" fmla="val 28400"/>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15" name="Group 2"/>
          <p:cNvGrpSpPr>
            <a:grpSpLocks/>
          </p:cNvGrpSpPr>
          <p:nvPr/>
        </p:nvGrpSpPr>
        <p:grpSpPr bwMode="auto">
          <a:xfrm rot="10800000">
            <a:off x="5732486" y="2173475"/>
            <a:ext cx="882650" cy="1209675"/>
            <a:chOff x="1220273" y="4713141"/>
            <a:chExt cx="936051" cy="1283525"/>
          </a:xfrm>
        </p:grpSpPr>
        <p:sp>
          <p:nvSpPr>
            <p:cNvPr id="16" name="Oval 15"/>
            <p:cNvSpPr/>
            <p:nvPr/>
          </p:nvSpPr>
          <p:spPr>
            <a:xfrm rot="10800000">
              <a:off x="1294855" y="5337175"/>
              <a:ext cx="769406" cy="659491"/>
            </a:xfrm>
            <a:prstGeom prst="ellipse">
              <a:avLst/>
            </a:prstGeom>
            <a:solidFill>
              <a:srgbClr val="F3FCA2"/>
            </a:solidFill>
            <a:ln>
              <a:noFill/>
            </a:ln>
            <a:effectLst>
              <a:glow rad="495300">
                <a:srgbClr val="F3FCA2">
                  <a:alpha val="69000"/>
                </a:srgbClr>
              </a:glow>
              <a:softEdge rad="88900"/>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defRPr/>
              </a:pPr>
              <a:endParaRPr lang="en-US" smtClean="0">
                <a:solidFill>
                  <a:srgbClr val="FFFFFF"/>
                </a:solidFill>
                <a:latin typeface="Calibri" charset="0"/>
              </a:endParaRPr>
            </a:p>
          </p:txBody>
        </p:sp>
        <p:pic>
          <p:nvPicPr>
            <p:cNvPr id="18" name="Picture 54" descr="DSCF108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220273" y="4713141"/>
              <a:ext cx="936051" cy="124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902930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2834006" y="306596"/>
            <a:ext cx="6947452" cy="675860"/>
          </a:xfrm>
        </p:spPr>
        <p:txBody>
          <a:bodyPr>
            <a:normAutofit fontScale="90000"/>
          </a:bodyPr>
          <a:lstStyle/>
          <a:p>
            <a:pPr>
              <a:defRPr/>
            </a:pPr>
            <a:r>
              <a:rPr lang="en-US" altLang="en-US" sz="3100" dirty="0" smtClean="0">
                <a:latin typeface="DINPro"/>
                <a:cs typeface="Helvetica" panose="020B0604020202020204" pitchFamily="34" charset="0"/>
              </a:rPr>
              <a:t>REGULATED SOLAR BATTERY CHARGING CIRCUIT</a:t>
            </a:r>
          </a:p>
        </p:txBody>
      </p:sp>
      <p:sp>
        <p:nvSpPr>
          <p:cNvPr id="5" name="Rectangle 4"/>
          <p:cNvSpPr>
            <a:spLocks noChangeArrowheads="1"/>
          </p:cNvSpPr>
          <p:nvPr/>
        </p:nvSpPr>
        <p:spPr bwMode="auto">
          <a:xfrm>
            <a:off x="5821363" y="5010150"/>
            <a:ext cx="2554287" cy="1655763"/>
          </a:xfrm>
          <a:prstGeom prst="rect">
            <a:avLst/>
          </a:prstGeom>
          <a:solidFill>
            <a:srgbClr val="7F7F7F"/>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Battery</a:t>
            </a:r>
          </a:p>
        </p:txBody>
      </p:sp>
      <p:sp>
        <p:nvSpPr>
          <p:cNvPr id="6" name="Rectangle 5"/>
          <p:cNvSpPr>
            <a:spLocks noChangeArrowheads="1"/>
          </p:cNvSpPr>
          <p:nvPr/>
        </p:nvSpPr>
        <p:spPr bwMode="auto">
          <a:xfrm>
            <a:off x="276225" y="1287463"/>
            <a:ext cx="2528888" cy="1825625"/>
          </a:xfrm>
          <a:prstGeom prst="rect">
            <a:avLst/>
          </a:prstGeom>
          <a:solidFill>
            <a:srgbClr val="0000FF"/>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PV Panel</a:t>
            </a:r>
          </a:p>
        </p:txBody>
      </p:sp>
      <p:sp>
        <p:nvSpPr>
          <p:cNvPr id="7" name="Plus 6"/>
          <p:cNvSpPr>
            <a:spLocks/>
          </p:cNvSpPr>
          <p:nvPr/>
        </p:nvSpPr>
        <p:spPr bwMode="auto">
          <a:xfrm>
            <a:off x="2840038" y="1535113"/>
            <a:ext cx="528637" cy="563562"/>
          </a:xfrm>
          <a:custGeom>
            <a:avLst/>
            <a:gdLst>
              <a:gd name="T0" fmla="*/ 70071 w 528637"/>
              <a:gd name="T1" fmla="*/ 219613 h 563562"/>
              <a:gd name="T2" fmla="*/ 202151 w 528637"/>
              <a:gd name="T3" fmla="*/ 219613 h 563562"/>
              <a:gd name="T4" fmla="*/ 202151 w 528637"/>
              <a:gd name="T5" fmla="*/ 74700 h 563562"/>
              <a:gd name="T6" fmla="*/ 326486 w 528637"/>
              <a:gd name="T7" fmla="*/ 74700 h 563562"/>
              <a:gd name="T8" fmla="*/ 326486 w 528637"/>
              <a:gd name="T9" fmla="*/ 219613 h 563562"/>
              <a:gd name="T10" fmla="*/ 458566 w 528637"/>
              <a:gd name="T11" fmla="*/ 219613 h 563562"/>
              <a:gd name="T12" fmla="*/ 458566 w 528637"/>
              <a:gd name="T13" fmla="*/ 343949 h 563562"/>
              <a:gd name="T14" fmla="*/ 326486 w 528637"/>
              <a:gd name="T15" fmla="*/ 343949 h 563562"/>
              <a:gd name="T16" fmla="*/ 326486 w 528637"/>
              <a:gd name="T17" fmla="*/ 488862 h 563562"/>
              <a:gd name="T18" fmla="*/ 202151 w 528637"/>
              <a:gd name="T19" fmla="*/ 488862 h 563562"/>
              <a:gd name="T20" fmla="*/ 202151 w 528637"/>
              <a:gd name="T21" fmla="*/ 343949 h 563562"/>
              <a:gd name="T22" fmla="*/ 70071 w 528637"/>
              <a:gd name="T23" fmla="*/ 343949 h 563562"/>
              <a:gd name="T24" fmla="*/ 70071 w 528637"/>
              <a:gd name="T25" fmla="*/ 219613 h 5635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8637" h="563562">
                <a:moveTo>
                  <a:pt x="70071" y="219613"/>
                </a:moveTo>
                <a:lnTo>
                  <a:pt x="202151" y="219613"/>
                </a:lnTo>
                <a:lnTo>
                  <a:pt x="202151" y="74700"/>
                </a:lnTo>
                <a:lnTo>
                  <a:pt x="326486" y="74700"/>
                </a:lnTo>
                <a:lnTo>
                  <a:pt x="326486" y="219613"/>
                </a:lnTo>
                <a:lnTo>
                  <a:pt x="458566" y="219613"/>
                </a:lnTo>
                <a:lnTo>
                  <a:pt x="458566" y="343949"/>
                </a:lnTo>
                <a:lnTo>
                  <a:pt x="326486" y="343949"/>
                </a:lnTo>
                <a:lnTo>
                  <a:pt x="326486" y="488862"/>
                </a:lnTo>
                <a:lnTo>
                  <a:pt x="202151" y="488862"/>
                </a:lnTo>
                <a:lnTo>
                  <a:pt x="202151" y="343949"/>
                </a:lnTo>
                <a:lnTo>
                  <a:pt x="70071" y="343949"/>
                </a:lnTo>
                <a:lnTo>
                  <a:pt x="70071" y="219613"/>
                </a:lnTo>
                <a:close/>
              </a:path>
            </a:pathLst>
          </a:custGeom>
          <a:solidFill>
            <a:srgbClr val="FF0000"/>
          </a:soli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p>
        </p:txBody>
      </p:sp>
      <p:sp>
        <p:nvSpPr>
          <p:cNvPr id="8" name="Plus 7"/>
          <p:cNvSpPr>
            <a:spLocks/>
          </p:cNvSpPr>
          <p:nvPr/>
        </p:nvSpPr>
        <p:spPr bwMode="auto">
          <a:xfrm>
            <a:off x="6149975" y="4527550"/>
            <a:ext cx="528638" cy="565150"/>
          </a:xfrm>
          <a:custGeom>
            <a:avLst/>
            <a:gdLst>
              <a:gd name="T0" fmla="*/ 70071 w 528638"/>
              <a:gd name="T1" fmla="*/ 220407 h 565150"/>
              <a:gd name="T2" fmla="*/ 202151 w 528638"/>
              <a:gd name="T3" fmla="*/ 220407 h 565150"/>
              <a:gd name="T4" fmla="*/ 202151 w 528638"/>
              <a:gd name="T5" fmla="*/ 74911 h 565150"/>
              <a:gd name="T6" fmla="*/ 326487 w 528638"/>
              <a:gd name="T7" fmla="*/ 74911 h 565150"/>
              <a:gd name="T8" fmla="*/ 326487 w 528638"/>
              <a:gd name="T9" fmla="*/ 220407 h 565150"/>
              <a:gd name="T10" fmla="*/ 458567 w 528638"/>
              <a:gd name="T11" fmla="*/ 220407 h 565150"/>
              <a:gd name="T12" fmla="*/ 458567 w 528638"/>
              <a:gd name="T13" fmla="*/ 344743 h 565150"/>
              <a:gd name="T14" fmla="*/ 326487 w 528638"/>
              <a:gd name="T15" fmla="*/ 344743 h 565150"/>
              <a:gd name="T16" fmla="*/ 326487 w 528638"/>
              <a:gd name="T17" fmla="*/ 490239 h 565150"/>
              <a:gd name="T18" fmla="*/ 202151 w 528638"/>
              <a:gd name="T19" fmla="*/ 490239 h 565150"/>
              <a:gd name="T20" fmla="*/ 202151 w 528638"/>
              <a:gd name="T21" fmla="*/ 344743 h 565150"/>
              <a:gd name="T22" fmla="*/ 70071 w 528638"/>
              <a:gd name="T23" fmla="*/ 344743 h 565150"/>
              <a:gd name="T24" fmla="*/ 70071 w 528638"/>
              <a:gd name="T25" fmla="*/ 220407 h 565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8638" h="565150">
                <a:moveTo>
                  <a:pt x="70071" y="220407"/>
                </a:moveTo>
                <a:lnTo>
                  <a:pt x="202151" y="220407"/>
                </a:lnTo>
                <a:lnTo>
                  <a:pt x="202151" y="74911"/>
                </a:lnTo>
                <a:lnTo>
                  <a:pt x="326487" y="74911"/>
                </a:lnTo>
                <a:lnTo>
                  <a:pt x="326487" y="220407"/>
                </a:lnTo>
                <a:lnTo>
                  <a:pt x="458567" y="220407"/>
                </a:lnTo>
                <a:lnTo>
                  <a:pt x="458567" y="344743"/>
                </a:lnTo>
                <a:lnTo>
                  <a:pt x="326487" y="344743"/>
                </a:lnTo>
                <a:lnTo>
                  <a:pt x="326487" y="490239"/>
                </a:lnTo>
                <a:lnTo>
                  <a:pt x="202151" y="490239"/>
                </a:lnTo>
                <a:lnTo>
                  <a:pt x="202151" y="344743"/>
                </a:lnTo>
                <a:lnTo>
                  <a:pt x="70071" y="344743"/>
                </a:lnTo>
                <a:lnTo>
                  <a:pt x="70071" y="220407"/>
                </a:lnTo>
                <a:close/>
              </a:path>
            </a:pathLst>
          </a:custGeom>
          <a:solidFill>
            <a:srgbClr val="FF0000"/>
          </a:soli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p>
        </p:txBody>
      </p:sp>
      <p:sp>
        <p:nvSpPr>
          <p:cNvPr id="9" name="Minus 8"/>
          <p:cNvSpPr>
            <a:spLocks/>
          </p:cNvSpPr>
          <p:nvPr/>
        </p:nvSpPr>
        <p:spPr bwMode="auto">
          <a:xfrm>
            <a:off x="2874963" y="2522538"/>
            <a:ext cx="617537" cy="652462"/>
          </a:xfrm>
          <a:custGeom>
            <a:avLst/>
            <a:gdLst>
              <a:gd name="T0" fmla="*/ 81855 w 617537"/>
              <a:gd name="T1" fmla="*/ 249501 h 652462"/>
              <a:gd name="T2" fmla="*/ 535682 w 617537"/>
              <a:gd name="T3" fmla="*/ 249501 h 652462"/>
              <a:gd name="T4" fmla="*/ 535682 w 617537"/>
              <a:gd name="T5" fmla="*/ 402961 h 652462"/>
              <a:gd name="T6" fmla="*/ 81855 w 617537"/>
              <a:gd name="T7" fmla="*/ 402961 h 652462"/>
              <a:gd name="T8" fmla="*/ 81855 w 617537"/>
              <a:gd name="T9" fmla="*/ 249501 h 652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7537" h="652462">
                <a:moveTo>
                  <a:pt x="81855" y="249501"/>
                </a:moveTo>
                <a:lnTo>
                  <a:pt x="535682" y="249501"/>
                </a:lnTo>
                <a:lnTo>
                  <a:pt x="535682" y="402961"/>
                </a:lnTo>
                <a:lnTo>
                  <a:pt x="81855" y="402961"/>
                </a:lnTo>
                <a:lnTo>
                  <a:pt x="81855" y="249501"/>
                </a:lnTo>
                <a:close/>
              </a:path>
            </a:pathLst>
          </a:custGeom>
          <a:solidFill>
            <a:schemeClr val="tx1"/>
          </a:soli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p>
        </p:txBody>
      </p:sp>
      <p:sp>
        <p:nvSpPr>
          <p:cNvPr id="10" name="Minus 9"/>
          <p:cNvSpPr>
            <a:spLocks/>
          </p:cNvSpPr>
          <p:nvPr/>
        </p:nvSpPr>
        <p:spPr bwMode="auto">
          <a:xfrm>
            <a:off x="6873875" y="4475163"/>
            <a:ext cx="615950" cy="652462"/>
          </a:xfrm>
          <a:custGeom>
            <a:avLst/>
            <a:gdLst>
              <a:gd name="T0" fmla="*/ 81644 w 615950"/>
              <a:gd name="T1" fmla="*/ 249501 h 652462"/>
              <a:gd name="T2" fmla="*/ 534306 w 615950"/>
              <a:gd name="T3" fmla="*/ 249501 h 652462"/>
              <a:gd name="T4" fmla="*/ 534306 w 615950"/>
              <a:gd name="T5" fmla="*/ 402961 h 652462"/>
              <a:gd name="T6" fmla="*/ 81644 w 615950"/>
              <a:gd name="T7" fmla="*/ 402961 h 652462"/>
              <a:gd name="T8" fmla="*/ 81644 w 615950"/>
              <a:gd name="T9" fmla="*/ 249501 h 652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5950" h="652462">
                <a:moveTo>
                  <a:pt x="81644" y="249501"/>
                </a:moveTo>
                <a:lnTo>
                  <a:pt x="534306" y="249501"/>
                </a:lnTo>
                <a:lnTo>
                  <a:pt x="534306" y="402961"/>
                </a:lnTo>
                <a:lnTo>
                  <a:pt x="81644" y="402961"/>
                </a:lnTo>
                <a:lnTo>
                  <a:pt x="81644" y="249501"/>
                </a:lnTo>
                <a:close/>
              </a:path>
            </a:pathLst>
          </a:custGeom>
          <a:solidFill>
            <a:schemeClr val="tx1"/>
          </a:soli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p>
        </p:txBody>
      </p:sp>
      <p:sp>
        <p:nvSpPr>
          <p:cNvPr id="12" name="Rectangle 11"/>
          <p:cNvSpPr>
            <a:spLocks noChangeArrowheads="1"/>
          </p:cNvSpPr>
          <p:nvPr/>
        </p:nvSpPr>
        <p:spPr bwMode="auto">
          <a:xfrm>
            <a:off x="4640263" y="1217613"/>
            <a:ext cx="4108450" cy="1800225"/>
          </a:xfrm>
          <a:prstGeom prst="rect">
            <a:avLst/>
          </a:prstGeom>
          <a:solidFill>
            <a:srgbClr val="D9D9D9"/>
          </a:solidFill>
          <a:ln w="9525">
            <a:solidFill>
              <a:srgbClr val="000000"/>
            </a:solidFill>
            <a:miter lim="800000"/>
            <a:headEnd/>
            <a:tailEnd/>
          </a:ln>
          <a:effectLst>
            <a:outerShdw blurRad="40000" dist="23000" dir="5400000" rotWithShape="0">
              <a:srgbClr val="808080">
                <a:alpha val="34999"/>
              </a:srgbClr>
            </a:outerShdw>
          </a:effectLst>
        </p:spPr>
        <p:txBody>
          <a:bodyPr anchor="ctr"/>
          <a:lstStyle/>
          <a:p>
            <a:pPr>
              <a:defRPr/>
            </a:pPr>
            <a:r>
              <a:rPr lang="en-US" dirty="0">
                <a:solidFill>
                  <a:srgbClr val="000000"/>
                </a:solidFill>
                <a:latin typeface="+mn-lt"/>
                <a:ea typeface="+mn-ea"/>
              </a:rPr>
              <a:t>  </a:t>
            </a:r>
            <a:r>
              <a:rPr lang="en-US" sz="2800" dirty="0">
                <a:solidFill>
                  <a:srgbClr val="000000"/>
                </a:solidFill>
                <a:latin typeface="+mn-lt"/>
                <a:ea typeface="+mn-ea"/>
              </a:rPr>
              <a:t>Solar        Battery    Load</a:t>
            </a:r>
          </a:p>
        </p:txBody>
      </p:sp>
      <p:sp>
        <p:nvSpPr>
          <p:cNvPr id="13" name="Plus 12"/>
          <p:cNvSpPr>
            <a:spLocks/>
          </p:cNvSpPr>
          <p:nvPr/>
        </p:nvSpPr>
        <p:spPr bwMode="auto">
          <a:xfrm>
            <a:off x="6196013" y="2509838"/>
            <a:ext cx="530225" cy="565150"/>
          </a:xfrm>
          <a:custGeom>
            <a:avLst/>
            <a:gdLst>
              <a:gd name="T0" fmla="*/ 70281 w 530225"/>
              <a:gd name="T1" fmla="*/ 220221 h 565150"/>
              <a:gd name="T2" fmla="*/ 202758 w 530225"/>
              <a:gd name="T3" fmla="*/ 220221 h 565150"/>
              <a:gd name="T4" fmla="*/ 202758 w 530225"/>
              <a:gd name="T5" fmla="*/ 74911 h 565150"/>
              <a:gd name="T6" fmla="*/ 327467 w 530225"/>
              <a:gd name="T7" fmla="*/ 74911 h 565150"/>
              <a:gd name="T8" fmla="*/ 327467 w 530225"/>
              <a:gd name="T9" fmla="*/ 220221 h 565150"/>
              <a:gd name="T10" fmla="*/ 459944 w 530225"/>
              <a:gd name="T11" fmla="*/ 220221 h 565150"/>
              <a:gd name="T12" fmla="*/ 459944 w 530225"/>
              <a:gd name="T13" fmla="*/ 344929 h 565150"/>
              <a:gd name="T14" fmla="*/ 327467 w 530225"/>
              <a:gd name="T15" fmla="*/ 344929 h 565150"/>
              <a:gd name="T16" fmla="*/ 327467 w 530225"/>
              <a:gd name="T17" fmla="*/ 490239 h 565150"/>
              <a:gd name="T18" fmla="*/ 202758 w 530225"/>
              <a:gd name="T19" fmla="*/ 490239 h 565150"/>
              <a:gd name="T20" fmla="*/ 202758 w 530225"/>
              <a:gd name="T21" fmla="*/ 344929 h 565150"/>
              <a:gd name="T22" fmla="*/ 70281 w 530225"/>
              <a:gd name="T23" fmla="*/ 344929 h 565150"/>
              <a:gd name="T24" fmla="*/ 70281 w 530225"/>
              <a:gd name="T25" fmla="*/ 220221 h 565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0225" h="565150">
                <a:moveTo>
                  <a:pt x="70281" y="220221"/>
                </a:moveTo>
                <a:lnTo>
                  <a:pt x="202758" y="220221"/>
                </a:lnTo>
                <a:lnTo>
                  <a:pt x="202758" y="74911"/>
                </a:lnTo>
                <a:lnTo>
                  <a:pt x="327467" y="74911"/>
                </a:lnTo>
                <a:lnTo>
                  <a:pt x="327467" y="220221"/>
                </a:lnTo>
                <a:lnTo>
                  <a:pt x="459944" y="220221"/>
                </a:lnTo>
                <a:lnTo>
                  <a:pt x="459944" y="344929"/>
                </a:lnTo>
                <a:lnTo>
                  <a:pt x="327467" y="344929"/>
                </a:lnTo>
                <a:lnTo>
                  <a:pt x="327467" y="490239"/>
                </a:lnTo>
                <a:lnTo>
                  <a:pt x="202758" y="490239"/>
                </a:lnTo>
                <a:lnTo>
                  <a:pt x="202758" y="344929"/>
                </a:lnTo>
                <a:lnTo>
                  <a:pt x="70281" y="344929"/>
                </a:lnTo>
                <a:lnTo>
                  <a:pt x="70281" y="220221"/>
                </a:lnTo>
                <a:close/>
              </a:path>
            </a:pathLst>
          </a:custGeom>
          <a:solidFill>
            <a:srgbClr val="FF0000"/>
          </a:soli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p>
        </p:txBody>
      </p:sp>
      <p:sp>
        <p:nvSpPr>
          <p:cNvPr id="14" name="Plus 13"/>
          <p:cNvSpPr>
            <a:spLocks/>
          </p:cNvSpPr>
          <p:nvPr/>
        </p:nvSpPr>
        <p:spPr bwMode="auto">
          <a:xfrm>
            <a:off x="4760913" y="2538413"/>
            <a:ext cx="530225" cy="565150"/>
          </a:xfrm>
          <a:custGeom>
            <a:avLst/>
            <a:gdLst>
              <a:gd name="T0" fmla="*/ 70281 w 530225"/>
              <a:gd name="T1" fmla="*/ 220221 h 565150"/>
              <a:gd name="T2" fmla="*/ 202758 w 530225"/>
              <a:gd name="T3" fmla="*/ 220221 h 565150"/>
              <a:gd name="T4" fmla="*/ 202758 w 530225"/>
              <a:gd name="T5" fmla="*/ 74911 h 565150"/>
              <a:gd name="T6" fmla="*/ 327467 w 530225"/>
              <a:gd name="T7" fmla="*/ 74911 h 565150"/>
              <a:gd name="T8" fmla="*/ 327467 w 530225"/>
              <a:gd name="T9" fmla="*/ 220221 h 565150"/>
              <a:gd name="T10" fmla="*/ 459944 w 530225"/>
              <a:gd name="T11" fmla="*/ 220221 h 565150"/>
              <a:gd name="T12" fmla="*/ 459944 w 530225"/>
              <a:gd name="T13" fmla="*/ 344929 h 565150"/>
              <a:gd name="T14" fmla="*/ 327467 w 530225"/>
              <a:gd name="T15" fmla="*/ 344929 h 565150"/>
              <a:gd name="T16" fmla="*/ 327467 w 530225"/>
              <a:gd name="T17" fmla="*/ 490239 h 565150"/>
              <a:gd name="T18" fmla="*/ 202758 w 530225"/>
              <a:gd name="T19" fmla="*/ 490239 h 565150"/>
              <a:gd name="T20" fmla="*/ 202758 w 530225"/>
              <a:gd name="T21" fmla="*/ 344929 h 565150"/>
              <a:gd name="T22" fmla="*/ 70281 w 530225"/>
              <a:gd name="T23" fmla="*/ 344929 h 565150"/>
              <a:gd name="T24" fmla="*/ 70281 w 530225"/>
              <a:gd name="T25" fmla="*/ 220221 h 565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0225" h="565150">
                <a:moveTo>
                  <a:pt x="70281" y="220221"/>
                </a:moveTo>
                <a:lnTo>
                  <a:pt x="202758" y="220221"/>
                </a:lnTo>
                <a:lnTo>
                  <a:pt x="202758" y="74911"/>
                </a:lnTo>
                <a:lnTo>
                  <a:pt x="327467" y="74911"/>
                </a:lnTo>
                <a:lnTo>
                  <a:pt x="327467" y="220221"/>
                </a:lnTo>
                <a:lnTo>
                  <a:pt x="459944" y="220221"/>
                </a:lnTo>
                <a:lnTo>
                  <a:pt x="459944" y="344929"/>
                </a:lnTo>
                <a:lnTo>
                  <a:pt x="327467" y="344929"/>
                </a:lnTo>
                <a:lnTo>
                  <a:pt x="327467" y="490239"/>
                </a:lnTo>
                <a:lnTo>
                  <a:pt x="202758" y="490239"/>
                </a:lnTo>
                <a:lnTo>
                  <a:pt x="202758" y="344929"/>
                </a:lnTo>
                <a:lnTo>
                  <a:pt x="70281" y="344929"/>
                </a:lnTo>
                <a:lnTo>
                  <a:pt x="70281" y="220221"/>
                </a:lnTo>
                <a:close/>
              </a:path>
            </a:pathLst>
          </a:custGeom>
          <a:solidFill>
            <a:srgbClr val="FF0000"/>
          </a:soli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p>
        </p:txBody>
      </p:sp>
      <p:sp>
        <p:nvSpPr>
          <p:cNvPr id="15" name="Minus 14"/>
          <p:cNvSpPr>
            <a:spLocks/>
          </p:cNvSpPr>
          <p:nvPr/>
        </p:nvSpPr>
        <p:spPr bwMode="auto">
          <a:xfrm>
            <a:off x="6813550" y="2492375"/>
            <a:ext cx="617538" cy="652463"/>
          </a:xfrm>
          <a:custGeom>
            <a:avLst/>
            <a:gdLst>
              <a:gd name="T0" fmla="*/ 81855 w 617538"/>
              <a:gd name="T1" fmla="*/ 249502 h 652463"/>
              <a:gd name="T2" fmla="*/ 535683 w 617538"/>
              <a:gd name="T3" fmla="*/ 249502 h 652463"/>
              <a:gd name="T4" fmla="*/ 535683 w 617538"/>
              <a:gd name="T5" fmla="*/ 402961 h 652463"/>
              <a:gd name="T6" fmla="*/ 81855 w 617538"/>
              <a:gd name="T7" fmla="*/ 402961 h 652463"/>
              <a:gd name="T8" fmla="*/ 81855 w 617538"/>
              <a:gd name="T9" fmla="*/ 249502 h 6524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7538" h="652463">
                <a:moveTo>
                  <a:pt x="81855" y="249502"/>
                </a:moveTo>
                <a:lnTo>
                  <a:pt x="535683" y="249502"/>
                </a:lnTo>
                <a:lnTo>
                  <a:pt x="535683" y="402961"/>
                </a:lnTo>
                <a:lnTo>
                  <a:pt x="81855" y="402961"/>
                </a:lnTo>
                <a:lnTo>
                  <a:pt x="81855" y="249502"/>
                </a:lnTo>
                <a:close/>
              </a:path>
            </a:pathLst>
          </a:custGeom>
          <a:solidFill>
            <a:schemeClr val="tx1"/>
          </a:soli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p>
        </p:txBody>
      </p:sp>
      <p:sp>
        <p:nvSpPr>
          <p:cNvPr id="16" name="Minus 15"/>
          <p:cNvSpPr>
            <a:spLocks/>
          </p:cNvSpPr>
          <p:nvPr/>
        </p:nvSpPr>
        <p:spPr bwMode="auto">
          <a:xfrm>
            <a:off x="5395913" y="2520950"/>
            <a:ext cx="617537" cy="652463"/>
          </a:xfrm>
          <a:custGeom>
            <a:avLst/>
            <a:gdLst>
              <a:gd name="T0" fmla="*/ 81855 w 617537"/>
              <a:gd name="T1" fmla="*/ 249502 h 652463"/>
              <a:gd name="T2" fmla="*/ 535682 w 617537"/>
              <a:gd name="T3" fmla="*/ 249502 h 652463"/>
              <a:gd name="T4" fmla="*/ 535682 w 617537"/>
              <a:gd name="T5" fmla="*/ 402961 h 652463"/>
              <a:gd name="T6" fmla="*/ 81855 w 617537"/>
              <a:gd name="T7" fmla="*/ 402961 h 652463"/>
              <a:gd name="T8" fmla="*/ 81855 w 617537"/>
              <a:gd name="T9" fmla="*/ 249502 h 6524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7537" h="652463">
                <a:moveTo>
                  <a:pt x="81855" y="249502"/>
                </a:moveTo>
                <a:lnTo>
                  <a:pt x="535682" y="249502"/>
                </a:lnTo>
                <a:lnTo>
                  <a:pt x="535682" y="402961"/>
                </a:lnTo>
                <a:lnTo>
                  <a:pt x="81855" y="402961"/>
                </a:lnTo>
                <a:lnTo>
                  <a:pt x="81855" y="249502"/>
                </a:lnTo>
                <a:close/>
              </a:path>
            </a:pathLst>
          </a:custGeom>
          <a:solidFill>
            <a:schemeClr val="tx1"/>
          </a:soli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p>
        </p:txBody>
      </p:sp>
      <p:sp>
        <p:nvSpPr>
          <p:cNvPr id="238605" name="TextBox 2"/>
          <p:cNvSpPr txBox="1">
            <a:spLocks noChangeArrowheads="1"/>
          </p:cNvSpPr>
          <p:nvPr/>
        </p:nvSpPr>
        <p:spPr bwMode="auto">
          <a:xfrm>
            <a:off x="5432425" y="1270000"/>
            <a:ext cx="2614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a:t>Charge Controller</a:t>
            </a:r>
          </a:p>
        </p:txBody>
      </p:sp>
      <p:sp>
        <p:nvSpPr>
          <p:cNvPr id="18" name="Minus 17"/>
          <p:cNvSpPr>
            <a:spLocks/>
          </p:cNvSpPr>
          <p:nvPr/>
        </p:nvSpPr>
        <p:spPr bwMode="auto">
          <a:xfrm>
            <a:off x="8094663" y="2503488"/>
            <a:ext cx="617537" cy="652462"/>
          </a:xfrm>
          <a:custGeom>
            <a:avLst/>
            <a:gdLst>
              <a:gd name="T0" fmla="*/ 81855 w 617537"/>
              <a:gd name="T1" fmla="*/ 249501 h 652462"/>
              <a:gd name="T2" fmla="*/ 535682 w 617537"/>
              <a:gd name="T3" fmla="*/ 249501 h 652462"/>
              <a:gd name="T4" fmla="*/ 535682 w 617537"/>
              <a:gd name="T5" fmla="*/ 402961 h 652462"/>
              <a:gd name="T6" fmla="*/ 81855 w 617537"/>
              <a:gd name="T7" fmla="*/ 402961 h 652462"/>
              <a:gd name="T8" fmla="*/ 81855 w 617537"/>
              <a:gd name="T9" fmla="*/ 249501 h 652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7537" h="652462">
                <a:moveTo>
                  <a:pt x="81855" y="249501"/>
                </a:moveTo>
                <a:lnTo>
                  <a:pt x="535682" y="249501"/>
                </a:lnTo>
                <a:lnTo>
                  <a:pt x="535682" y="402961"/>
                </a:lnTo>
                <a:lnTo>
                  <a:pt x="81855" y="402961"/>
                </a:lnTo>
                <a:lnTo>
                  <a:pt x="81855" y="249501"/>
                </a:lnTo>
                <a:close/>
              </a:path>
            </a:pathLst>
          </a:custGeom>
          <a:solidFill>
            <a:schemeClr val="tx1"/>
          </a:soli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p>
        </p:txBody>
      </p:sp>
      <p:sp>
        <p:nvSpPr>
          <p:cNvPr id="19" name="Plus 18"/>
          <p:cNvSpPr>
            <a:spLocks/>
          </p:cNvSpPr>
          <p:nvPr/>
        </p:nvSpPr>
        <p:spPr bwMode="auto">
          <a:xfrm>
            <a:off x="7548563" y="2520950"/>
            <a:ext cx="528637" cy="565150"/>
          </a:xfrm>
          <a:custGeom>
            <a:avLst/>
            <a:gdLst>
              <a:gd name="T0" fmla="*/ 70071 w 528637"/>
              <a:gd name="T1" fmla="*/ 220407 h 565150"/>
              <a:gd name="T2" fmla="*/ 202151 w 528637"/>
              <a:gd name="T3" fmla="*/ 220407 h 565150"/>
              <a:gd name="T4" fmla="*/ 202151 w 528637"/>
              <a:gd name="T5" fmla="*/ 74911 h 565150"/>
              <a:gd name="T6" fmla="*/ 326486 w 528637"/>
              <a:gd name="T7" fmla="*/ 74911 h 565150"/>
              <a:gd name="T8" fmla="*/ 326486 w 528637"/>
              <a:gd name="T9" fmla="*/ 220407 h 565150"/>
              <a:gd name="T10" fmla="*/ 458566 w 528637"/>
              <a:gd name="T11" fmla="*/ 220407 h 565150"/>
              <a:gd name="T12" fmla="*/ 458566 w 528637"/>
              <a:gd name="T13" fmla="*/ 344743 h 565150"/>
              <a:gd name="T14" fmla="*/ 326486 w 528637"/>
              <a:gd name="T15" fmla="*/ 344743 h 565150"/>
              <a:gd name="T16" fmla="*/ 326486 w 528637"/>
              <a:gd name="T17" fmla="*/ 490239 h 565150"/>
              <a:gd name="T18" fmla="*/ 202151 w 528637"/>
              <a:gd name="T19" fmla="*/ 490239 h 565150"/>
              <a:gd name="T20" fmla="*/ 202151 w 528637"/>
              <a:gd name="T21" fmla="*/ 344743 h 565150"/>
              <a:gd name="T22" fmla="*/ 70071 w 528637"/>
              <a:gd name="T23" fmla="*/ 344743 h 565150"/>
              <a:gd name="T24" fmla="*/ 70071 w 528637"/>
              <a:gd name="T25" fmla="*/ 220407 h 565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8637" h="565150">
                <a:moveTo>
                  <a:pt x="70071" y="220407"/>
                </a:moveTo>
                <a:lnTo>
                  <a:pt x="202151" y="220407"/>
                </a:lnTo>
                <a:lnTo>
                  <a:pt x="202151" y="74911"/>
                </a:lnTo>
                <a:lnTo>
                  <a:pt x="326486" y="74911"/>
                </a:lnTo>
                <a:lnTo>
                  <a:pt x="326486" y="220407"/>
                </a:lnTo>
                <a:lnTo>
                  <a:pt x="458566" y="220407"/>
                </a:lnTo>
                <a:lnTo>
                  <a:pt x="458566" y="344743"/>
                </a:lnTo>
                <a:lnTo>
                  <a:pt x="326486" y="344743"/>
                </a:lnTo>
                <a:lnTo>
                  <a:pt x="326486" y="490239"/>
                </a:lnTo>
                <a:lnTo>
                  <a:pt x="202151" y="490239"/>
                </a:lnTo>
                <a:lnTo>
                  <a:pt x="202151" y="344743"/>
                </a:lnTo>
                <a:lnTo>
                  <a:pt x="70071" y="344743"/>
                </a:lnTo>
                <a:lnTo>
                  <a:pt x="70071" y="220407"/>
                </a:lnTo>
                <a:close/>
              </a:path>
            </a:pathLst>
          </a:custGeom>
          <a:solidFill>
            <a:srgbClr val="FF0000"/>
          </a:soli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p>
        </p:txBody>
      </p:sp>
      <p:cxnSp>
        <p:nvCxnSpPr>
          <p:cNvPr id="87" name="Straight Connector 86"/>
          <p:cNvCxnSpPr>
            <a:cxnSpLocks noChangeShapeType="1"/>
            <a:endCxn id="8" idx="3"/>
          </p:cNvCxnSpPr>
          <p:nvPr/>
        </p:nvCxnSpPr>
        <p:spPr bwMode="auto">
          <a:xfrm>
            <a:off x="6397625" y="3098800"/>
            <a:ext cx="17463" cy="1503363"/>
          </a:xfrm>
          <a:prstGeom prst="line">
            <a:avLst/>
          </a:prstGeom>
          <a:noFill/>
          <a:ln w="254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0" name="Straight Connector 89"/>
          <p:cNvCxnSpPr>
            <a:cxnSpLocks noChangeShapeType="1"/>
            <a:stCxn id="10" idx="3"/>
          </p:cNvCxnSpPr>
          <p:nvPr/>
        </p:nvCxnSpPr>
        <p:spPr bwMode="auto">
          <a:xfrm flipH="1" flipV="1">
            <a:off x="7178675" y="3016250"/>
            <a:ext cx="3175" cy="170815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4" name="Curved Right Arrow 93"/>
          <p:cNvSpPr>
            <a:spLocks noChangeArrowheads="1"/>
          </p:cNvSpPr>
          <p:nvPr/>
        </p:nvSpPr>
        <p:spPr bwMode="auto">
          <a:xfrm>
            <a:off x="5891213" y="5221288"/>
            <a:ext cx="565150" cy="1393825"/>
          </a:xfrm>
          <a:prstGeom prst="curvedRightArrow">
            <a:avLst>
              <a:gd name="adj1" fmla="val 24994"/>
              <a:gd name="adj2" fmla="val 50000"/>
              <a:gd name="adj3" fmla="val 25000"/>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latin typeface="+mn-lt"/>
              <a:ea typeface="+mn-ea"/>
            </a:endParaRPr>
          </a:p>
        </p:txBody>
      </p:sp>
      <p:sp>
        <p:nvSpPr>
          <p:cNvPr id="96" name="Curved Right Arrow 95"/>
          <p:cNvSpPr>
            <a:spLocks noChangeArrowheads="1"/>
          </p:cNvSpPr>
          <p:nvPr/>
        </p:nvSpPr>
        <p:spPr bwMode="auto">
          <a:xfrm rot="10800000">
            <a:off x="7720013" y="5197475"/>
            <a:ext cx="600075" cy="1306513"/>
          </a:xfrm>
          <a:prstGeom prst="curvedRightArrow">
            <a:avLst>
              <a:gd name="adj1" fmla="val 24998"/>
              <a:gd name="adj2" fmla="val 49996"/>
              <a:gd name="adj3" fmla="val 25000"/>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latin typeface="+mn-lt"/>
              <a:ea typeface="+mn-ea"/>
            </a:endParaRPr>
          </a:p>
        </p:txBody>
      </p:sp>
      <p:sp>
        <p:nvSpPr>
          <p:cNvPr id="49" name="Freeform 48"/>
          <p:cNvSpPr>
            <a:spLocks/>
          </p:cNvSpPr>
          <p:nvPr/>
        </p:nvSpPr>
        <p:spPr bwMode="auto">
          <a:xfrm>
            <a:off x="3087688" y="2840038"/>
            <a:ext cx="2752725" cy="969962"/>
          </a:xfrm>
          <a:custGeom>
            <a:avLst/>
            <a:gdLst>
              <a:gd name="T0" fmla="*/ 77372 w 2761205"/>
              <a:gd name="T1" fmla="*/ 45063 h 1139137"/>
              <a:gd name="T2" fmla="*/ 305983 w 2761205"/>
              <a:gd name="T3" fmla="*/ 811147 h 1139137"/>
              <a:gd name="T4" fmla="*/ 2539350 w 2761205"/>
              <a:gd name="T5" fmla="*/ 901274 h 1139137"/>
              <a:gd name="T6" fmla="*/ 2662450 w 2761205"/>
              <a:gd name="T7" fmla="*/ 0 h 11391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61205" h="1139137">
                <a:moveTo>
                  <a:pt x="77610" y="52923"/>
                </a:moveTo>
                <a:cubicBezTo>
                  <a:pt x="-13529" y="418977"/>
                  <a:pt x="-104668" y="785032"/>
                  <a:pt x="306926" y="952623"/>
                </a:cubicBezTo>
                <a:cubicBezTo>
                  <a:pt x="718520" y="1120214"/>
                  <a:pt x="2153219" y="1217240"/>
                  <a:pt x="2547173" y="1058469"/>
                </a:cubicBezTo>
                <a:cubicBezTo>
                  <a:pt x="2941127" y="899699"/>
                  <a:pt x="2670652" y="0"/>
                  <a:pt x="2670652" y="0"/>
                </a:cubicBezTo>
              </a:path>
            </a:pathLst>
          </a:custGeom>
          <a:noFill/>
          <a:ln w="25400" cap="flat" cmpd="sng">
            <a:solidFill>
              <a:srgbClr val="000000"/>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p>
        </p:txBody>
      </p:sp>
      <p:sp>
        <p:nvSpPr>
          <p:cNvPr id="50" name="Freeform 49"/>
          <p:cNvSpPr>
            <a:spLocks/>
          </p:cNvSpPr>
          <p:nvPr/>
        </p:nvSpPr>
        <p:spPr bwMode="auto">
          <a:xfrm>
            <a:off x="3316288" y="1676400"/>
            <a:ext cx="1828800" cy="1684338"/>
          </a:xfrm>
          <a:custGeom>
            <a:avLst/>
            <a:gdLst>
              <a:gd name="T0" fmla="*/ 0 w 1829470"/>
              <a:gd name="T1" fmla="*/ 105789 h 1684630"/>
              <a:gd name="T2" fmla="*/ 317399 w 1829470"/>
              <a:gd name="T3" fmla="*/ 141065 h 1684630"/>
              <a:gd name="T4" fmla="*/ 476099 w 1829470"/>
              <a:gd name="T5" fmla="*/ 1481560 h 1684630"/>
              <a:gd name="T6" fmla="*/ 1745694 w 1829470"/>
              <a:gd name="T7" fmla="*/ 1657942 h 1684630"/>
              <a:gd name="T8" fmla="*/ 1710428 w 1829470"/>
              <a:gd name="T9" fmla="*/ 1269903 h 16846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9470" h="1684630">
                <a:moveTo>
                  <a:pt x="0" y="105807"/>
                </a:moveTo>
                <a:cubicBezTo>
                  <a:pt x="119068" y="8780"/>
                  <a:pt x="238136" y="-88246"/>
                  <a:pt x="317515" y="141089"/>
                </a:cubicBezTo>
                <a:cubicBezTo>
                  <a:pt x="396894" y="370424"/>
                  <a:pt x="238136" y="1228960"/>
                  <a:pt x="476273" y="1481817"/>
                </a:cubicBezTo>
                <a:cubicBezTo>
                  <a:pt x="714410" y="1734674"/>
                  <a:pt x="1540537" y="1693511"/>
                  <a:pt x="1746334" y="1658229"/>
                </a:cubicBezTo>
                <a:cubicBezTo>
                  <a:pt x="1952131" y="1622947"/>
                  <a:pt x="1711055" y="1270123"/>
                  <a:pt x="1711055" y="1270123"/>
                </a:cubicBezTo>
              </a:path>
            </a:pathLst>
          </a:custGeom>
          <a:noFill/>
          <a:ln w="25400" cap="flat" cmpd="sng">
            <a:solidFill>
              <a:srgbClr val="FF0000"/>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p>
        </p:txBody>
      </p:sp>
      <p:sp>
        <p:nvSpPr>
          <p:cNvPr id="54" name="Rectangle 53"/>
          <p:cNvSpPr>
            <a:spLocks noChangeArrowheads="1"/>
          </p:cNvSpPr>
          <p:nvPr/>
        </p:nvSpPr>
        <p:spPr bwMode="auto">
          <a:xfrm>
            <a:off x="3775075" y="3105150"/>
            <a:ext cx="722313" cy="352425"/>
          </a:xfrm>
          <a:prstGeom prst="rect">
            <a:avLst/>
          </a:prstGeom>
          <a:solidFill>
            <a:srgbClr val="595959"/>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63" name="Rectangle 62"/>
          <p:cNvSpPr>
            <a:spLocks noChangeArrowheads="1"/>
          </p:cNvSpPr>
          <p:nvPr/>
        </p:nvSpPr>
        <p:spPr bwMode="auto">
          <a:xfrm>
            <a:off x="6262688" y="3662363"/>
            <a:ext cx="352425" cy="501650"/>
          </a:xfrm>
          <a:prstGeom prst="rect">
            <a:avLst/>
          </a:prstGeom>
          <a:solidFill>
            <a:srgbClr val="595959"/>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64" name="Rectangle 63"/>
          <p:cNvSpPr>
            <a:spLocks noChangeArrowheads="1"/>
          </p:cNvSpPr>
          <p:nvPr/>
        </p:nvSpPr>
        <p:spPr bwMode="auto">
          <a:xfrm>
            <a:off x="576263" y="5197475"/>
            <a:ext cx="722312" cy="352425"/>
          </a:xfrm>
          <a:prstGeom prst="rect">
            <a:avLst/>
          </a:prstGeom>
          <a:solidFill>
            <a:srgbClr val="595959"/>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8617" name="TextBox 54"/>
          <p:cNvSpPr txBox="1">
            <a:spLocks noChangeArrowheads="1"/>
          </p:cNvSpPr>
          <p:nvPr/>
        </p:nvSpPr>
        <p:spPr bwMode="auto">
          <a:xfrm>
            <a:off x="0" y="5751513"/>
            <a:ext cx="22240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a:t>Circuit Breaker</a:t>
            </a:r>
          </a:p>
        </p:txBody>
      </p:sp>
    </p:spTree>
    <p:extLst>
      <p:ext uri="{BB962C8B-B14F-4D97-AF65-F5344CB8AC3E}">
        <p14:creationId xmlns:p14="http://schemas.microsoft.com/office/powerpoint/2010/main" val="42350452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p:cNvSpPr>
            <a:spLocks noGrp="1"/>
          </p:cNvSpPr>
          <p:nvPr>
            <p:ph type="title"/>
          </p:nvPr>
        </p:nvSpPr>
        <p:spPr bwMode="auto">
          <a:xfrm>
            <a:off x="3568129" y="322470"/>
            <a:ext cx="3280708" cy="6758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dirty="0" smtClean="0">
                <a:latin typeface="Arial" panose="020B0604020202020204" pitchFamily="34" charset="0"/>
                <a:cs typeface="Arial" panose="020B0604020202020204" pitchFamily="34" charset="0"/>
              </a:rPr>
              <a:t>LOAD CIRCUIT</a:t>
            </a:r>
            <a:endParaRPr lang="en-US" dirty="0">
              <a:latin typeface="Arial" panose="020B0604020202020204" pitchFamily="34" charset="0"/>
              <a:cs typeface="Arial" panose="020B0604020202020204" pitchFamily="34" charset="0"/>
            </a:endParaRPr>
          </a:p>
        </p:txBody>
      </p:sp>
      <p:sp>
        <p:nvSpPr>
          <p:cNvPr id="5" name="Rectangle 4"/>
          <p:cNvSpPr>
            <a:spLocks noChangeArrowheads="1"/>
          </p:cNvSpPr>
          <p:nvPr/>
        </p:nvSpPr>
        <p:spPr bwMode="auto">
          <a:xfrm>
            <a:off x="1887538" y="4779963"/>
            <a:ext cx="2554287" cy="1655762"/>
          </a:xfrm>
          <a:prstGeom prst="rect">
            <a:avLst/>
          </a:prstGeom>
          <a:solidFill>
            <a:srgbClr val="7F7F7F"/>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Battery</a:t>
            </a:r>
          </a:p>
        </p:txBody>
      </p:sp>
      <p:sp>
        <p:nvSpPr>
          <p:cNvPr id="8" name="Plus 7"/>
          <p:cNvSpPr>
            <a:spLocks/>
          </p:cNvSpPr>
          <p:nvPr/>
        </p:nvSpPr>
        <p:spPr bwMode="auto">
          <a:xfrm>
            <a:off x="2781300" y="4262438"/>
            <a:ext cx="528638" cy="565150"/>
          </a:xfrm>
          <a:custGeom>
            <a:avLst/>
            <a:gdLst>
              <a:gd name="T0" fmla="*/ 70071 w 528638"/>
              <a:gd name="T1" fmla="*/ 220407 h 565150"/>
              <a:gd name="T2" fmla="*/ 202151 w 528638"/>
              <a:gd name="T3" fmla="*/ 220407 h 565150"/>
              <a:gd name="T4" fmla="*/ 202151 w 528638"/>
              <a:gd name="T5" fmla="*/ 74911 h 565150"/>
              <a:gd name="T6" fmla="*/ 326487 w 528638"/>
              <a:gd name="T7" fmla="*/ 74911 h 565150"/>
              <a:gd name="T8" fmla="*/ 326487 w 528638"/>
              <a:gd name="T9" fmla="*/ 220407 h 565150"/>
              <a:gd name="T10" fmla="*/ 458567 w 528638"/>
              <a:gd name="T11" fmla="*/ 220407 h 565150"/>
              <a:gd name="T12" fmla="*/ 458567 w 528638"/>
              <a:gd name="T13" fmla="*/ 344743 h 565150"/>
              <a:gd name="T14" fmla="*/ 326487 w 528638"/>
              <a:gd name="T15" fmla="*/ 344743 h 565150"/>
              <a:gd name="T16" fmla="*/ 326487 w 528638"/>
              <a:gd name="T17" fmla="*/ 490239 h 565150"/>
              <a:gd name="T18" fmla="*/ 202151 w 528638"/>
              <a:gd name="T19" fmla="*/ 490239 h 565150"/>
              <a:gd name="T20" fmla="*/ 202151 w 528638"/>
              <a:gd name="T21" fmla="*/ 344743 h 565150"/>
              <a:gd name="T22" fmla="*/ 70071 w 528638"/>
              <a:gd name="T23" fmla="*/ 344743 h 565150"/>
              <a:gd name="T24" fmla="*/ 70071 w 528638"/>
              <a:gd name="T25" fmla="*/ 220407 h 565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8638" h="565150">
                <a:moveTo>
                  <a:pt x="70071" y="220407"/>
                </a:moveTo>
                <a:lnTo>
                  <a:pt x="202151" y="220407"/>
                </a:lnTo>
                <a:lnTo>
                  <a:pt x="202151" y="74911"/>
                </a:lnTo>
                <a:lnTo>
                  <a:pt x="326487" y="74911"/>
                </a:lnTo>
                <a:lnTo>
                  <a:pt x="326487" y="220407"/>
                </a:lnTo>
                <a:lnTo>
                  <a:pt x="458567" y="220407"/>
                </a:lnTo>
                <a:lnTo>
                  <a:pt x="458567" y="344743"/>
                </a:lnTo>
                <a:lnTo>
                  <a:pt x="326487" y="344743"/>
                </a:lnTo>
                <a:lnTo>
                  <a:pt x="326487" y="490239"/>
                </a:lnTo>
                <a:lnTo>
                  <a:pt x="202151" y="490239"/>
                </a:lnTo>
                <a:lnTo>
                  <a:pt x="202151" y="344743"/>
                </a:lnTo>
                <a:lnTo>
                  <a:pt x="70071" y="344743"/>
                </a:lnTo>
                <a:lnTo>
                  <a:pt x="70071" y="220407"/>
                </a:lnTo>
                <a:close/>
              </a:path>
            </a:pathLst>
          </a:custGeom>
          <a:solidFill>
            <a:srgbClr val="FF0000"/>
          </a:soli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p>
        </p:txBody>
      </p:sp>
      <p:sp>
        <p:nvSpPr>
          <p:cNvPr id="10" name="Minus 9"/>
          <p:cNvSpPr>
            <a:spLocks/>
          </p:cNvSpPr>
          <p:nvPr/>
        </p:nvSpPr>
        <p:spPr bwMode="auto">
          <a:xfrm>
            <a:off x="3292475" y="4244975"/>
            <a:ext cx="617538" cy="652463"/>
          </a:xfrm>
          <a:custGeom>
            <a:avLst/>
            <a:gdLst>
              <a:gd name="T0" fmla="*/ 81855 w 617538"/>
              <a:gd name="T1" fmla="*/ 249502 h 652463"/>
              <a:gd name="T2" fmla="*/ 535683 w 617538"/>
              <a:gd name="T3" fmla="*/ 249502 h 652463"/>
              <a:gd name="T4" fmla="*/ 535683 w 617538"/>
              <a:gd name="T5" fmla="*/ 402961 h 652463"/>
              <a:gd name="T6" fmla="*/ 81855 w 617538"/>
              <a:gd name="T7" fmla="*/ 402961 h 652463"/>
              <a:gd name="T8" fmla="*/ 81855 w 617538"/>
              <a:gd name="T9" fmla="*/ 249502 h 6524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7538" h="652463">
                <a:moveTo>
                  <a:pt x="81855" y="249502"/>
                </a:moveTo>
                <a:lnTo>
                  <a:pt x="535683" y="249502"/>
                </a:lnTo>
                <a:lnTo>
                  <a:pt x="535683" y="402961"/>
                </a:lnTo>
                <a:lnTo>
                  <a:pt x="81855" y="402961"/>
                </a:lnTo>
                <a:lnTo>
                  <a:pt x="81855" y="249502"/>
                </a:lnTo>
                <a:close/>
              </a:path>
            </a:pathLst>
          </a:custGeom>
          <a:solidFill>
            <a:schemeClr val="tx1"/>
          </a:soli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p>
        </p:txBody>
      </p:sp>
      <p:sp>
        <p:nvSpPr>
          <p:cNvPr id="12" name="Rectangle 11"/>
          <p:cNvSpPr>
            <a:spLocks noChangeArrowheads="1"/>
          </p:cNvSpPr>
          <p:nvPr/>
        </p:nvSpPr>
        <p:spPr bwMode="auto">
          <a:xfrm>
            <a:off x="1287463" y="1304925"/>
            <a:ext cx="4110037" cy="1801813"/>
          </a:xfrm>
          <a:prstGeom prst="rect">
            <a:avLst/>
          </a:prstGeom>
          <a:solidFill>
            <a:srgbClr val="D9D9D9"/>
          </a:solidFill>
          <a:ln w="9525">
            <a:solidFill>
              <a:srgbClr val="000000"/>
            </a:solidFill>
            <a:miter lim="800000"/>
            <a:headEnd/>
            <a:tailEnd/>
          </a:ln>
          <a:effectLst>
            <a:outerShdw blurRad="40000" dist="23000" dir="5400000" rotWithShape="0">
              <a:srgbClr val="808080">
                <a:alpha val="34999"/>
              </a:srgbClr>
            </a:outerShdw>
          </a:effectLst>
        </p:spPr>
        <p:txBody>
          <a:bodyPr anchor="ctr"/>
          <a:lstStyle/>
          <a:p>
            <a:pPr>
              <a:defRPr/>
            </a:pPr>
            <a:r>
              <a:rPr lang="en-US" dirty="0">
                <a:solidFill>
                  <a:srgbClr val="000000"/>
                </a:solidFill>
                <a:latin typeface="+mn-lt"/>
                <a:ea typeface="+mn-ea"/>
              </a:rPr>
              <a:t>  </a:t>
            </a:r>
            <a:r>
              <a:rPr lang="en-US" sz="2800" dirty="0">
                <a:solidFill>
                  <a:srgbClr val="000000"/>
                </a:solidFill>
                <a:latin typeface="+mn-lt"/>
                <a:ea typeface="+mn-ea"/>
              </a:rPr>
              <a:t>Solar        Battery    Load</a:t>
            </a:r>
          </a:p>
        </p:txBody>
      </p:sp>
      <p:sp>
        <p:nvSpPr>
          <p:cNvPr id="13" name="Plus 12"/>
          <p:cNvSpPr>
            <a:spLocks/>
          </p:cNvSpPr>
          <p:nvPr/>
        </p:nvSpPr>
        <p:spPr bwMode="auto">
          <a:xfrm>
            <a:off x="2757488" y="2544763"/>
            <a:ext cx="528637" cy="565150"/>
          </a:xfrm>
          <a:custGeom>
            <a:avLst/>
            <a:gdLst>
              <a:gd name="T0" fmla="*/ 70071 w 528637"/>
              <a:gd name="T1" fmla="*/ 220407 h 565150"/>
              <a:gd name="T2" fmla="*/ 202151 w 528637"/>
              <a:gd name="T3" fmla="*/ 220407 h 565150"/>
              <a:gd name="T4" fmla="*/ 202151 w 528637"/>
              <a:gd name="T5" fmla="*/ 74911 h 565150"/>
              <a:gd name="T6" fmla="*/ 326486 w 528637"/>
              <a:gd name="T7" fmla="*/ 74911 h 565150"/>
              <a:gd name="T8" fmla="*/ 326486 w 528637"/>
              <a:gd name="T9" fmla="*/ 220407 h 565150"/>
              <a:gd name="T10" fmla="*/ 458566 w 528637"/>
              <a:gd name="T11" fmla="*/ 220407 h 565150"/>
              <a:gd name="T12" fmla="*/ 458566 w 528637"/>
              <a:gd name="T13" fmla="*/ 344743 h 565150"/>
              <a:gd name="T14" fmla="*/ 326486 w 528637"/>
              <a:gd name="T15" fmla="*/ 344743 h 565150"/>
              <a:gd name="T16" fmla="*/ 326486 w 528637"/>
              <a:gd name="T17" fmla="*/ 490239 h 565150"/>
              <a:gd name="T18" fmla="*/ 202151 w 528637"/>
              <a:gd name="T19" fmla="*/ 490239 h 565150"/>
              <a:gd name="T20" fmla="*/ 202151 w 528637"/>
              <a:gd name="T21" fmla="*/ 344743 h 565150"/>
              <a:gd name="T22" fmla="*/ 70071 w 528637"/>
              <a:gd name="T23" fmla="*/ 344743 h 565150"/>
              <a:gd name="T24" fmla="*/ 70071 w 528637"/>
              <a:gd name="T25" fmla="*/ 220407 h 565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8637" h="565150">
                <a:moveTo>
                  <a:pt x="70071" y="220407"/>
                </a:moveTo>
                <a:lnTo>
                  <a:pt x="202151" y="220407"/>
                </a:lnTo>
                <a:lnTo>
                  <a:pt x="202151" y="74911"/>
                </a:lnTo>
                <a:lnTo>
                  <a:pt x="326486" y="74911"/>
                </a:lnTo>
                <a:lnTo>
                  <a:pt x="326486" y="220407"/>
                </a:lnTo>
                <a:lnTo>
                  <a:pt x="458566" y="220407"/>
                </a:lnTo>
                <a:lnTo>
                  <a:pt x="458566" y="344743"/>
                </a:lnTo>
                <a:lnTo>
                  <a:pt x="326486" y="344743"/>
                </a:lnTo>
                <a:lnTo>
                  <a:pt x="326486" y="490239"/>
                </a:lnTo>
                <a:lnTo>
                  <a:pt x="202151" y="490239"/>
                </a:lnTo>
                <a:lnTo>
                  <a:pt x="202151" y="344743"/>
                </a:lnTo>
                <a:lnTo>
                  <a:pt x="70071" y="344743"/>
                </a:lnTo>
                <a:lnTo>
                  <a:pt x="70071" y="220407"/>
                </a:lnTo>
                <a:close/>
              </a:path>
            </a:pathLst>
          </a:custGeom>
          <a:solidFill>
            <a:srgbClr val="FF0000"/>
          </a:soli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p>
        </p:txBody>
      </p:sp>
      <p:sp>
        <p:nvSpPr>
          <p:cNvPr id="14" name="Plus 13"/>
          <p:cNvSpPr>
            <a:spLocks/>
          </p:cNvSpPr>
          <p:nvPr/>
        </p:nvSpPr>
        <p:spPr bwMode="auto">
          <a:xfrm>
            <a:off x="1357313" y="2538413"/>
            <a:ext cx="528637" cy="565150"/>
          </a:xfrm>
          <a:custGeom>
            <a:avLst/>
            <a:gdLst>
              <a:gd name="T0" fmla="*/ 70071 w 528637"/>
              <a:gd name="T1" fmla="*/ 220407 h 565150"/>
              <a:gd name="T2" fmla="*/ 202151 w 528637"/>
              <a:gd name="T3" fmla="*/ 220407 h 565150"/>
              <a:gd name="T4" fmla="*/ 202151 w 528637"/>
              <a:gd name="T5" fmla="*/ 74911 h 565150"/>
              <a:gd name="T6" fmla="*/ 326486 w 528637"/>
              <a:gd name="T7" fmla="*/ 74911 h 565150"/>
              <a:gd name="T8" fmla="*/ 326486 w 528637"/>
              <a:gd name="T9" fmla="*/ 220407 h 565150"/>
              <a:gd name="T10" fmla="*/ 458566 w 528637"/>
              <a:gd name="T11" fmla="*/ 220407 h 565150"/>
              <a:gd name="T12" fmla="*/ 458566 w 528637"/>
              <a:gd name="T13" fmla="*/ 344743 h 565150"/>
              <a:gd name="T14" fmla="*/ 326486 w 528637"/>
              <a:gd name="T15" fmla="*/ 344743 h 565150"/>
              <a:gd name="T16" fmla="*/ 326486 w 528637"/>
              <a:gd name="T17" fmla="*/ 490239 h 565150"/>
              <a:gd name="T18" fmla="*/ 202151 w 528637"/>
              <a:gd name="T19" fmla="*/ 490239 h 565150"/>
              <a:gd name="T20" fmla="*/ 202151 w 528637"/>
              <a:gd name="T21" fmla="*/ 344743 h 565150"/>
              <a:gd name="T22" fmla="*/ 70071 w 528637"/>
              <a:gd name="T23" fmla="*/ 344743 h 565150"/>
              <a:gd name="T24" fmla="*/ 70071 w 528637"/>
              <a:gd name="T25" fmla="*/ 220407 h 565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8637" h="565150">
                <a:moveTo>
                  <a:pt x="70071" y="220407"/>
                </a:moveTo>
                <a:lnTo>
                  <a:pt x="202151" y="220407"/>
                </a:lnTo>
                <a:lnTo>
                  <a:pt x="202151" y="74911"/>
                </a:lnTo>
                <a:lnTo>
                  <a:pt x="326486" y="74911"/>
                </a:lnTo>
                <a:lnTo>
                  <a:pt x="326486" y="220407"/>
                </a:lnTo>
                <a:lnTo>
                  <a:pt x="458566" y="220407"/>
                </a:lnTo>
                <a:lnTo>
                  <a:pt x="458566" y="344743"/>
                </a:lnTo>
                <a:lnTo>
                  <a:pt x="326486" y="344743"/>
                </a:lnTo>
                <a:lnTo>
                  <a:pt x="326486" y="490239"/>
                </a:lnTo>
                <a:lnTo>
                  <a:pt x="202151" y="490239"/>
                </a:lnTo>
                <a:lnTo>
                  <a:pt x="202151" y="344743"/>
                </a:lnTo>
                <a:lnTo>
                  <a:pt x="70071" y="344743"/>
                </a:lnTo>
                <a:lnTo>
                  <a:pt x="70071" y="220407"/>
                </a:lnTo>
                <a:close/>
              </a:path>
            </a:pathLst>
          </a:custGeom>
          <a:solidFill>
            <a:srgbClr val="FF0000"/>
          </a:soli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p>
        </p:txBody>
      </p:sp>
      <p:sp>
        <p:nvSpPr>
          <p:cNvPr id="15" name="Minus 14"/>
          <p:cNvSpPr>
            <a:spLocks/>
          </p:cNvSpPr>
          <p:nvPr/>
        </p:nvSpPr>
        <p:spPr bwMode="auto">
          <a:xfrm>
            <a:off x="3355975" y="2509838"/>
            <a:ext cx="617538" cy="652462"/>
          </a:xfrm>
          <a:custGeom>
            <a:avLst/>
            <a:gdLst>
              <a:gd name="T0" fmla="*/ 81855 w 617538"/>
              <a:gd name="T1" fmla="*/ 249501 h 652462"/>
              <a:gd name="T2" fmla="*/ 535683 w 617538"/>
              <a:gd name="T3" fmla="*/ 249501 h 652462"/>
              <a:gd name="T4" fmla="*/ 535683 w 617538"/>
              <a:gd name="T5" fmla="*/ 402961 h 652462"/>
              <a:gd name="T6" fmla="*/ 81855 w 617538"/>
              <a:gd name="T7" fmla="*/ 402961 h 652462"/>
              <a:gd name="T8" fmla="*/ 81855 w 617538"/>
              <a:gd name="T9" fmla="*/ 249501 h 652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7538" h="652462">
                <a:moveTo>
                  <a:pt x="81855" y="249501"/>
                </a:moveTo>
                <a:lnTo>
                  <a:pt x="535683" y="249501"/>
                </a:lnTo>
                <a:lnTo>
                  <a:pt x="535683" y="402961"/>
                </a:lnTo>
                <a:lnTo>
                  <a:pt x="81855" y="402961"/>
                </a:lnTo>
                <a:lnTo>
                  <a:pt x="81855" y="249501"/>
                </a:lnTo>
                <a:close/>
              </a:path>
            </a:pathLst>
          </a:custGeom>
          <a:solidFill>
            <a:schemeClr val="tx1"/>
          </a:soli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p>
        </p:txBody>
      </p:sp>
      <p:sp>
        <p:nvSpPr>
          <p:cNvPr id="16" name="Minus 15"/>
          <p:cNvSpPr>
            <a:spLocks/>
          </p:cNvSpPr>
          <p:nvPr/>
        </p:nvSpPr>
        <p:spPr bwMode="auto">
          <a:xfrm>
            <a:off x="1938338" y="2503488"/>
            <a:ext cx="617537" cy="652462"/>
          </a:xfrm>
          <a:custGeom>
            <a:avLst/>
            <a:gdLst>
              <a:gd name="T0" fmla="*/ 81855 w 617537"/>
              <a:gd name="T1" fmla="*/ 249501 h 652462"/>
              <a:gd name="T2" fmla="*/ 535682 w 617537"/>
              <a:gd name="T3" fmla="*/ 249501 h 652462"/>
              <a:gd name="T4" fmla="*/ 535682 w 617537"/>
              <a:gd name="T5" fmla="*/ 402961 h 652462"/>
              <a:gd name="T6" fmla="*/ 81855 w 617537"/>
              <a:gd name="T7" fmla="*/ 402961 h 652462"/>
              <a:gd name="T8" fmla="*/ 81855 w 617537"/>
              <a:gd name="T9" fmla="*/ 249501 h 652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7537" h="652462">
                <a:moveTo>
                  <a:pt x="81855" y="249501"/>
                </a:moveTo>
                <a:lnTo>
                  <a:pt x="535682" y="249501"/>
                </a:lnTo>
                <a:lnTo>
                  <a:pt x="535682" y="402961"/>
                </a:lnTo>
                <a:lnTo>
                  <a:pt x="81855" y="402961"/>
                </a:lnTo>
                <a:lnTo>
                  <a:pt x="81855" y="249501"/>
                </a:lnTo>
                <a:close/>
              </a:path>
            </a:pathLst>
          </a:custGeom>
          <a:solidFill>
            <a:schemeClr val="tx1"/>
          </a:soli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p>
        </p:txBody>
      </p:sp>
      <p:sp>
        <p:nvSpPr>
          <p:cNvPr id="239627" name="TextBox 2"/>
          <p:cNvSpPr txBox="1">
            <a:spLocks noChangeArrowheads="1"/>
          </p:cNvSpPr>
          <p:nvPr/>
        </p:nvSpPr>
        <p:spPr bwMode="auto">
          <a:xfrm>
            <a:off x="2187575" y="1287463"/>
            <a:ext cx="2613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a:t>Charge Controller</a:t>
            </a:r>
          </a:p>
        </p:txBody>
      </p:sp>
      <p:sp>
        <p:nvSpPr>
          <p:cNvPr id="18" name="Minus 17"/>
          <p:cNvSpPr>
            <a:spLocks/>
          </p:cNvSpPr>
          <p:nvPr/>
        </p:nvSpPr>
        <p:spPr bwMode="auto">
          <a:xfrm>
            <a:off x="4725988" y="2538413"/>
            <a:ext cx="617537" cy="652462"/>
          </a:xfrm>
          <a:custGeom>
            <a:avLst/>
            <a:gdLst>
              <a:gd name="T0" fmla="*/ 81855 w 617537"/>
              <a:gd name="T1" fmla="*/ 249501 h 652462"/>
              <a:gd name="T2" fmla="*/ 535682 w 617537"/>
              <a:gd name="T3" fmla="*/ 249501 h 652462"/>
              <a:gd name="T4" fmla="*/ 535682 w 617537"/>
              <a:gd name="T5" fmla="*/ 402961 h 652462"/>
              <a:gd name="T6" fmla="*/ 81855 w 617537"/>
              <a:gd name="T7" fmla="*/ 402961 h 652462"/>
              <a:gd name="T8" fmla="*/ 81855 w 617537"/>
              <a:gd name="T9" fmla="*/ 249501 h 652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7537" h="652462">
                <a:moveTo>
                  <a:pt x="81855" y="249501"/>
                </a:moveTo>
                <a:lnTo>
                  <a:pt x="535682" y="249501"/>
                </a:lnTo>
                <a:lnTo>
                  <a:pt x="535682" y="402961"/>
                </a:lnTo>
                <a:lnTo>
                  <a:pt x="81855" y="402961"/>
                </a:lnTo>
                <a:lnTo>
                  <a:pt x="81855" y="249501"/>
                </a:lnTo>
                <a:close/>
              </a:path>
            </a:pathLst>
          </a:custGeom>
          <a:solidFill>
            <a:schemeClr val="tx1"/>
          </a:soli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p>
        </p:txBody>
      </p:sp>
      <p:sp>
        <p:nvSpPr>
          <p:cNvPr id="19" name="Plus 18"/>
          <p:cNvSpPr>
            <a:spLocks/>
          </p:cNvSpPr>
          <p:nvPr/>
        </p:nvSpPr>
        <p:spPr bwMode="auto">
          <a:xfrm>
            <a:off x="4232275" y="2555875"/>
            <a:ext cx="528638" cy="565150"/>
          </a:xfrm>
          <a:custGeom>
            <a:avLst/>
            <a:gdLst>
              <a:gd name="T0" fmla="*/ 70071 w 528638"/>
              <a:gd name="T1" fmla="*/ 220407 h 565150"/>
              <a:gd name="T2" fmla="*/ 202151 w 528638"/>
              <a:gd name="T3" fmla="*/ 220407 h 565150"/>
              <a:gd name="T4" fmla="*/ 202151 w 528638"/>
              <a:gd name="T5" fmla="*/ 74911 h 565150"/>
              <a:gd name="T6" fmla="*/ 326487 w 528638"/>
              <a:gd name="T7" fmla="*/ 74911 h 565150"/>
              <a:gd name="T8" fmla="*/ 326487 w 528638"/>
              <a:gd name="T9" fmla="*/ 220407 h 565150"/>
              <a:gd name="T10" fmla="*/ 458567 w 528638"/>
              <a:gd name="T11" fmla="*/ 220407 h 565150"/>
              <a:gd name="T12" fmla="*/ 458567 w 528638"/>
              <a:gd name="T13" fmla="*/ 344743 h 565150"/>
              <a:gd name="T14" fmla="*/ 326487 w 528638"/>
              <a:gd name="T15" fmla="*/ 344743 h 565150"/>
              <a:gd name="T16" fmla="*/ 326487 w 528638"/>
              <a:gd name="T17" fmla="*/ 490239 h 565150"/>
              <a:gd name="T18" fmla="*/ 202151 w 528638"/>
              <a:gd name="T19" fmla="*/ 490239 h 565150"/>
              <a:gd name="T20" fmla="*/ 202151 w 528638"/>
              <a:gd name="T21" fmla="*/ 344743 h 565150"/>
              <a:gd name="T22" fmla="*/ 70071 w 528638"/>
              <a:gd name="T23" fmla="*/ 344743 h 565150"/>
              <a:gd name="T24" fmla="*/ 70071 w 528638"/>
              <a:gd name="T25" fmla="*/ 220407 h 565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8638" h="565150">
                <a:moveTo>
                  <a:pt x="70071" y="220407"/>
                </a:moveTo>
                <a:lnTo>
                  <a:pt x="202151" y="220407"/>
                </a:lnTo>
                <a:lnTo>
                  <a:pt x="202151" y="74911"/>
                </a:lnTo>
                <a:lnTo>
                  <a:pt x="326487" y="74911"/>
                </a:lnTo>
                <a:lnTo>
                  <a:pt x="326487" y="220407"/>
                </a:lnTo>
                <a:lnTo>
                  <a:pt x="458567" y="220407"/>
                </a:lnTo>
                <a:lnTo>
                  <a:pt x="458567" y="344743"/>
                </a:lnTo>
                <a:lnTo>
                  <a:pt x="326487" y="344743"/>
                </a:lnTo>
                <a:lnTo>
                  <a:pt x="326487" y="490239"/>
                </a:lnTo>
                <a:lnTo>
                  <a:pt x="202151" y="490239"/>
                </a:lnTo>
                <a:lnTo>
                  <a:pt x="202151" y="344743"/>
                </a:lnTo>
                <a:lnTo>
                  <a:pt x="70071" y="344743"/>
                </a:lnTo>
                <a:lnTo>
                  <a:pt x="70071" y="220407"/>
                </a:lnTo>
                <a:close/>
              </a:path>
            </a:pathLst>
          </a:custGeom>
          <a:solidFill>
            <a:srgbClr val="FF0000"/>
          </a:soli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p>
        </p:txBody>
      </p:sp>
      <p:cxnSp>
        <p:nvCxnSpPr>
          <p:cNvPr id="87" name="Straight Connector 86"/>
          <p:cNvCxnSpPr>
            <a:cxnSpLocks noChangeShapeType="1"/>
            <a:endCxn id="8" idx="3"/>
          </p:cNvCxnSpPr>
          <p:nvPr/>
        </p:nvCxnSpPr>
        <p:spPr bwMode="auto">
          <a:xfrm>
            <a:off x="3027363" y="2833688"/>
            <a:ext cx="17462" cy="1503362"/>
          </a:xfrm>
          <a:prstGeom prst="line">
            <a:avLst/>
          </a:prstGeom>
          <a:noFill/>
          <a:ln w="254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0" name="Straight Connector 89"/>
          <p:cNvCxnSpPr>
            <a:cxnSpLocks noChangeShapeType="1"/>
            <a:stCxn id="10" idx="3"/>
          </p:cNvCxnSpPr>
          <p:nvPr/>
        </p:nvCxnSpPr>
        <p:spPr bwMode="auto">
          <a:xfrm flipH="1" flipV="1">
            <a:off x="3598863" y="2787650"/>
            <a:ext cx="1587" cy="1706563"/>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4" name="Curved Right Arrow 93"/>
          <p:cNvSpPr>
            <a:spLocks noChangeArrowheads="1"/>
          </p:cNvSpPr>
          <p:nvPr/>
        </p:nvSpPr>
        <p:spPr bwMode="auto">
          <a:xfrm flipV="1">
            <a:off x="2116138" y="4957763"/>
            <a:ext cx="565150" cy="1393825"/>
          </a:xfrm>
          <a:prstGeom prst="curvedRightArrow">
            <a:avLst>
              <a:gd name="adj1" fmla="val 24994"/>
              <a:gd name="adj2" fmla="val 50000"/>
              <a:gd name="adj3" fmla="val 25000"/>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latin typeface="+mn-lt"/>
              <a:ea typeface="+mn-ea"/>
            </a:endParaRPr>
          </a:p>
        </p:txBody>
      </p:sp>
      <p:sp>
        <p:nvSpPr>
          <p:cNvPr id="96" name="Curved Right Arrow 95"/>
          <p:cNvSpPr>
            <a:spLocks noChangeArrowheads="1"/>
          </p:cNvSpPr>
          <p:nvPr/>
        </p:nvSpPr>
        <p:spPr bwMode="auto">
          <a:xfrm rot="10800000" flipV="1">
            <a:off x="3716338" y="4951413"/>
            <a:ext cx="598487" cy="1304925"/>
          </a:xfrm>
          <a:prstGeom prst="curvedRightArrow">
            <a:avLst>
              <a:gd name="adj1" fmla="val 25004"/>
              <a:gd name="adj2" fmla="val 49997"/>
              <a:gd name="adj3" fmla="val 25000"/>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latin typeface="+mn-lt"/>
              <a:ea typeface="+mn-ea"/>
            </a:endParaRPr>
          </a:p>
        </p:txBody>
      </p:sp>
      <p:sp>
        <p:nvSpPr>
          <p:cNvPr id="11" name="Rectangle 10"/>
          <p:cNvSpPr>
            <a:spLocks noChangeArrowheads="1"/>
          </p:cNvSpPr>
          <p:nvPr/>
        </p:nvSpPr>
        <p:spPr bwMode="auto">
          <a:xfrm>
            <a:off x="5097463" y="3827463"/>
            <a:ext cx="1182687" cy="354012"/>
          </a:xfrm>
          <a:prstGeom prst="rect">
            <a:avLst/>
          </a:prstGeom>
          <a:solidFill>
            <a:srgbClr val="0000FF"/>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Plus 25"/>
          <p:cNvSpPr>
            <a:spLocks/>
          </p:cNvSpPr>
          <p:nvPr/>
        </p:nvSpPr>
        <p:spPr bwMode="auto">
          <a:xfrm>
            <a:off x="4791075" y="3751263"/>
            <a:ext cx="530225" cy="565150"/>
          </a:xfrm>
          <a:custGeom>
            <a:avLst/>
            <a:gdLst>
              <a:gd name="T0" fmla="*/ 70281 w 530225"/>
              <a:gd name="T1" fmla="*/ 220221 h 565150"/>
              <a:gd name="T2" fmla="*/ 202758 w 530225"/>
              <a:gd name="T3" fmla="*/ 220221 h 565150"/>
              <a:gd name="T4" fmla="*/ 202758 w 530225"/>
              <a:gd name="T5" fmla="*/ 74911 h 565150"/>
              <a:gd name="T6" fmla="*/ 327467 w 530225"/>
              <a:gd name="T7" fmla="*/ 74911 h 565150"/>
              <a:gd name="T8" fmla="*/ 327467 w 530225"/>
              <a:gd name="T9" fmla="*/ 220221 h 565150"/>
              <a:gd name="T10" fmla="*/ 459944 w 530225"/>
              <a:gd name="T11" fmla="*/ 220221 h 565150"/>
              <a:gd name="T12" fmla="*/ 459944 w 530225"/>
              <a:gd name="T13" fmla="*/ 344929 h 565150"/>
              <a:gd name="T14" fmla="*/ 327467 w 530225"/>
              <a:gd name="T15" fmla="*/ 344929 h 565150"/>
              <a:gd name="T16" fmla="*/ 327467 w 530225"/>
              <a:gd name="T17" fmla="*/ 490239 h 565150"/>
              <a:gd name="T18" fmla="*/ 202758 w 530225"/>
              <a:gd name="T19" fmla="*/ 490239 h 565150"/>
              <a:gd name="T20" fmla="*/ 202758 w 530225"/>
              <a:gd name="T21" fmla="*/ 344929 h 565150"/>
              <a:gd name="T22" fmla="*/ 70281 w 530225"/>
              <a:gd name="T23" fmla="*/ 344929 h 565150"/>
              <a:gd name="T24" fmla="*/ 70281 w 530225"/>
              <a:gd name="T25" fmla="*/ 220221 h 565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0225" h="565150">
                <a:moveTo>
                  <a:pt x="70281" y="220221"/>
                </a:moveTo>
                <a:lnTo>
                  <a:pt x="202758" y="220221"/>
                </a:lnTo>
                <a:lnTo>
                  <a:pt x="202758" y="74911"/>
                </a:lnTo>
                <a:lnTo>
                  <a:pt x="327467" y="74911"/>
                </a:lnTo>
                <a:lnTo>
                  <a:pt x="327467" y="220221"/>
                </a:lnTo>
                <a:lnTo>
                  <a:pt x="459944" y="220221"/>
                </a:lnTo>
                <a:lnTo>
                  <a:pt x="459944" y="344929"/>
                </a:lnTo>
                <a:lnTo>
                  <a:pt x="327467" y="344929"/>
                </a:lnTo>
                <a:lnTo>
                  <a:pt x="327467" y="490239"/>
                </a:lnTo>
                <a:lnTo>
                  <a:pt x="202758" y="490239"/>
                </a:lnTo>
                <a:lnTo>
                  <a:pt x="202758" y="344929"/>
                </a:lnTo>
                <a:lnTo>
                  <a:pt x="70281" y="344929"/>
                </a:lnTo>
                <a:lnTo>
                  <a:pt x="70281" y="220221"/>
                </a:lnTo>
                <a:close/>
              </a:path>
            </a:pathLst>
          </a:custGeom>
          <a:solidFill>
            <a:srgbClr val="FF0000"/>
          </a:soli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p>
        </p:txBody>
      </p:sp>
      <p:sp>
        <p:nvSpPr>
          <p:cNvPr id="27" name="Plus 26"/>
          <p:cNvSpPr>
            <a:spLocks/>
          </p:cNvSpPr>
          <p:nvPr/>
        </p:nvSpPr>
        <p:spPr bwMode="auto">
          <a:xfrm>
            <a:off x="6073775" y="3727450"/>
            <a:ext cx="528638" cy="563563"/>
          </a:xfrm>
          <a:custGeom>
            <a:avLst/>
            <a:gdLst>
              <a:gd name="T0" fmla="*/ 70071 w 528638"/>
              <a:gd name="T1" fmla="*/ 219614 h 563563"/>
              <a:gd name="T2" fmla="*/ 202151 w 528638"/>
              <a:gd name="T3" fmla="*/ 219614 h 563563"/>
              <a:gd name="T4" fmla="*/ 202151 w 528638"/>
              <a:gd name="T5" fmla="*/ 74700 h 563563"/>
              <a:gd name="T6" fmla="*/ 326487 w 528638"/>
              <a:gd name="T7" fmla="*/ 74700 h 563563"/>
              <a:gd name="T8" fmla="*/ 326487 w 528638"/>
              <a:gd name="T9" fmla="*/ 219614 h 563563"/>
              <a:gd name="T10" fmla="*/ 458567 w 528638"/>
              <a:gd name="T11" fmla="*/ 219614 h 563563"/>
              <a:gd name="T12" fmla="*/ 458567 w 528638"/>
              <a:gd name="T13" fmla="*/ 343949 h 563563"/>
              <a:gd name="T14" fmla="*/ 326487 w 528638"/>
              <a:gd name="T15" fmla="*/ 343949 h 563563"/>
              <a:gd name="T16" fmla="*/ 326487 w 528638"/>
              <a:gd name="T17" fmla="*/ 488863 h 563563"/>
              <a:gd name="T18" fmla="*/ 202151 w 528638"/>
              <a:gd name="T19" fmla="*/ 488863 h 563563"/>
              <a:gd name="T20" fmla="*/ 202151 w 528638"/>
              <a:gd name="T21" fmla="*/ 343949 h 563563"/>
              <a:gd name="T22" fmla="*/ 70071 w 528638"/>
              <a:gd name="T23" fmla="*/ 343949 h 563563"/>
              <a:gd name="T24" fmla="*/ 70071 w 528638"/>
              <a:gd name="T25" fmla="*/ 219614 h 5635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8638" h="563563">
                <a:moveTo>
                  <a:pt x="70071" y="219614"/>
                </a:moveTo>
                <a:lnTo>
                  <a:pt x="202151" y="219614"/>
                </a:lnTo>
                <a:lnTo>
                  <a:pt x="202151" y="74700"/>
                </a:lnTo>
                <a:lnTo>
                  <a:pt x="326487" y="74700"/>
                </a:lnTo>
                <a:lnTo>
                  <a:pt x="326487" y="219614"/>
                </a:lnTo>
                <a:lnTo>
                  <a:pt x="458567" y="219614"/>
                </a:lnTo>
                <a:lnTo>
                  <a:pt x="458567" y="343949"/>
                </a:lnTo>
                <a:lnTo>
                  <a:pt x="326487" y="343949"/>
                </a:lnTo>
                <a:lnTo>
                  <a:pt x="326487" y="488863"/>
                </a:lnTo>
                <a:lnTo>
                  <a:pt x="202151" y="488863"/>
                </a:lnTo>
                <a:lnTo>
                  <a:pt x="202151" y="343949"/>
                </a:lnTo>
                <a:lnTo>
                  <a:pt x="70071" y="343949"/>
                </a:lnTo>
                <a:lnTo>
                  <a:pt x="70071" y="219614"/>
                </a:lnTo>
                <a:close/>
              </a:path>
            </a:pathLst>
          </a:custGeom>
          <a:solidFill>
            <a:srgbClr val="FF0000"/>
          </a:soli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p>
        </p:txBody>
      </p:sp>
      <p:sp>
        <p:nvSpPr>
          <p:cNvPr id="20" name="Freeform 19"/>
          <p:cNvSpPr>
            <a:spLocks/>
          </p:cNvSpPr>
          <p:nvPr/>
        </p:nvSpPr>
        <p:spPr bwMode="auto">
          <a:xfrm>
            <a:off x="4452938" y="3070225"/>
            <a:ext cx="468312" cy="1022350"/>
          </a:xfrm>
          <a:custGeom>
            <a:avLst/>
            <a:gdLst>
              <a:gd name="T0" fmla="*/ 27649 w 468088"/>
              <a:gd name="T1" fmla="*/ 0 h 1023136"/>
              <a:gd name="T2" fmla="*/ 45298 w 468088"/>
              <a:gd name="T3" fmla="*/ 934264 h 1023136"/>
              <a:gd name="T4" fmla="*/ 451206 w 468088"/>
              <a:gd name="T5" fmla="*/ 987146 h 1023136"/>
              <a:gd name="T6" fmla="*/ 398260 w 468088"/>
              <a:gd name="T7" fmla="*/ 969519 h 10231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8088" h="1023136">
                <a:moveTo>
                  <a:pt x="27636" y="0"/>
                </a:moveTo>
                <a:cubicBezTo>
                  <a:pt x="1176" y="385165"/>
                  <a:pt x="-25283" y="770331"/>
                  <a:pt x="45276" y="934982"/>
                </a:cubicBezTo>
                <a:cubicBezTo>
                  <a:pt x="115835" y="1099633"/>
                  <a:pt x="392191" y="982025"/>
                  <a:pt x="450990" y="987905"/>
                </a:cubicBezTo>
                <a:cubicBezTo>
                  <a:pt x="509789" y="993785"/>
                  <a:pt x="398070" y="970264"/>
                  <a:pt x="398070" y="970264"/>
                </a:cubicBezTo>
              </a:path>
            </a:pathLst>
          </a:custGeom>
          <a:noFill/>
          <a:ln w="25400" cap="flat" cmpd="sng">
            <a:solidFill>
              <a:srgbClr val="FF0000"/>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p>
        </p:txBody>
      </p:sp>
      <p:sp>
        <p:nvSpPr>
          <p:cNvPr id="21" name="Freeform 20"/>
          <p:cNvSpPr>
            <a:spLocks/>
          </p:cNvSpPr>
          <p:nvPr/>
        </p:nvSpPr>
        <p:spPr bwMode="auto">
          <a:xfrm>
            <a:off x="6580188" y="3986213"/>
            <a:ext cx="1343025" cy="201612"/>
          </a:xfrm>
          <a:custGeom>
            <a:avLst/>
            <a:gdLst>
              <a:gd name="T0" fmla="*/ 0 w 1344325"/>
              <a:gd name="T1" fmla="*/ 0 h 201392"/>
              <a:gd name="T2" fmla="*/ 757776 w 1344325"/>
              <a:gd name="T3" fmla="*/ 194264 h 201392"/>
              <a:gd name="T4" fmla="*/ 1321701 w 1344325"/>
              <a:gd name="T5" fmla="*/ 158943 h 201392"/>
              <a:gd name="T6" fmla="*/ 1233588 w 1344325"/>
              <a:gd name="T7" fmla="*/ 141283 h 2013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44325" h="201392">
                <a:moveTo>
                  <a:pt x="0" y="0"/>
                </a:moveTo>
                <a:cubicBezTo>
                  <a:pt x="269006" y="83795"/>
                  <a:pt x="538012" y="167590"/>
                  <a:pt x="758509" y="194052"/>
                </a:cubicBezTo>
                <a:cubicBezTo>
                  <a:pt x="979006" y="220514"/>
                  <a:pt x="1243601" y="167591"/>
                  <a:pt x="1322980" y="158770"/>
                </a:cubicBezTo>
                <a:cubicBezTo>
                  <a:pt x="1402359" y="149949"/>
                  <a:pt x="1234782" y="141129"/>
                  <a:pt x="1234782" y="141129"/>
                </a:cubicBezTo>
              </a:path>
            </a:pathLst>
          </a:custGeom>
          <a:noFill/>
          <a:ln w="25400" cap="flat" cmpd="sng">
            <a:solidFill>
              <a:srgbClr val="FF0000"/>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p>
        </p:txBody>
      </p:sp>
      <p:sp>
        <p:nvSpPr>
          <p:cNvPr id="33" name="Rectangle 32"/>
          <p:cNvSpPr>
            <a:spLocks noChangeArrowheads="1"/>
          </p:cNvSpPr>
          <p:nvPr/>
        </p:nvSpPr>
        <p:spPr bwMode="auto">
          <a:xfrm>
            <a:off x="2892425" y="3298825"/>
            <a:ext cx="300038" cy="706438"/>
          </a:xfrm>
          <a:prstGeom prst="rect">
            <a:avLst/>
          </a:prstGeom>
          <a:solidFill>
            <a:srgbClr val="595959"/>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grpSp>
        <p:nvGrpSpPr>
          <p:cNvPr id="28" name="Group 2"/>
          <p:cNvGrpSpPr>
            <a:grpSpLocks/>
          </p:cNvGrpSpPr>
          <p:nvPr/>
        </p:nvGrpSpPr>
        <p:grpSpPr bwMode="auto">
          <a:xfrm rot="10800000">
            <a:off x="7481888" y="2847613"/>
            <a:ext cx="882650" cy="1209675"/>
            <a:chOff x="1220273" y="4713141"/>
            <a:chExt cx="936051" cy="1283525"/>
          </a:xfrm>
        </p:grpSpPr>
        <p:sp>
          <p:nvSpPr>
            <p:cNvPr id="29" name="Oval 28"/>
            <p:cNvSpPr/>
            <p:nvPr/>
          </p:nvSpPr>
          <p:spPr>
            <a:xfrm rot="10800000">
              <a:off x="1294855" y="5337175"/>
              <a:ext cx="769406" cy="659491"/>
            </a:xfrm>
            <a:prstGeom prst="ellipse">
              <a:avLst/>
            </a:prstGeom>
            <a:solidFill>
              <a:srgbClr val="F3FCA2"/>
            </a:solidFill>
            <a:ln>
              <a:noFill/>
            </a:ln>
            <a:effectLst>
              <a:glow rad="495300">
                <a:srgbClr val="F3FCA2">
                  <a:alpha val="69000"/>
                </a:srgbClr>
              </a:glow>
              <a:softEdge rad="88900"/>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defRPr/>
              </a:pPr>
              <a:endParaRPr lang="en-US" smtClean="0">
                <a:solidFill>
                  <a:srgbClr val="FFFFFF"/>
                </a:solidFill>
                <a:latin typeface="Calibri" charset="0"/>
              </a:endParaRPr>
            </a:p>
          </p:txBody>
        </p:sp>
        <p:pic>
          <p:nvPicPr>
            <p:cNvPr id="30" name="Picture 54" descr="DSCF108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220273" y="4713141"/>
              <a:ext cx="936051" cy="124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1" name="Curved Connector 30"/>
          <p:cNvCxnSpPr>
            <a:cxnSpLocks noChangeShapeType="1"/>
          </p:cNvCxnSpPr>
          <p:nvPr/>
        </p:nvCxnSpPr>
        <p:spPr bwMode="auto">
          <a:xfrm>
            <a:off x="4921250" y="2881030"/>
            <a:ext cx="3001963" cy="870233"/>
          </a:xfrm>
          <a:prstGeom prst="curvedConnector3">
            <a:avLst>
              <a:gd name="adj1" fmla="val 50000"/>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3393951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TotalTime>
  <Words>789</Words>
  <Application>Microsoft Macintosh PowerPoint</Application>
  <PresentationFormat>On-screen Show (4:3)</PresentationFormat>
  <Paragraphs>31</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BASIC SOLAR CIRCUITS</vt:lpstr>
      <vt:lpstr>SOLAR PANEL CHARGING BATTERY </vt:lpstr>
      <vt:lpstr>BATTERY POWERING LOAD CIRCUIT</vt:lpstr>
      <vt:lpstr>REGULATED SOLAR BATTERY CHARGING CIRCUIT</vt:lpstr>
      <vt:lpstr>LOAD CIRCUIT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Brandy Fidel</dc:creator>
  <cp:lastModifiedBy>Hal Aronson</cp:lastModifiedBy>
  <cp:revision>11</cp:revision>
  <dcterms:created xsi:type="dcterms:W3CDTF">2017-06-16T02:13:47Z</dcterms:created>
  <dcterms:modified xsi:type="dcterms:W3CDTF">2019-06-25T20:51:11Z</dcterms:modified>
</cp:coreProperties>
</file>